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84" r:id="rId3"/>
    <p:sldMasterId id="2147483688" r:id="rId4"/>
    <p:sldMasterId id="2147483690" r:id="rId5"/>
    <p:sldMasterId id="2147483692" r:id="rId6"/>
  </p:sldMasterIdLst>
  <p:notesMasterIdLst>
    <p:notesMasterId r:id="rId50"/>
  </p:notesMasterIdLst>
  <p:sldIdLst>
    <p:sldId id="288" r:id="rId7"/>
    <p:sldId id="286" r:id="rId8"/>
    <p:sldId id="289" r:id="rId9"/>
    <p:sldId id="256" r:id="rId10"/>
    <p:sldId id="257" r:id="rId11"/>
    <p:sldId id="270" r:id="rId12"/>
    <p:sldId id="258" r:id="rId13"/>
    <p:sldId id="259" r:id="rId14"/>
    <p:sldId id="260" r:id="rId15"/>
    <p:sldId id="267" r:id="rId16"/>
    <p:sldId id="261" r:id="rId17"/>
    <p:sldId id="263" r:id="rId18"/>
    <p:sldId id="262" r:id="rId19"/>
    <p:sldId id="264" r:id="rId20"/>
    <p:sldId id="294" r:id="rId21"/>
    <p:sldId id="295" r:id="rId22"/>
    <p:sldId id="300" r:id="rId23"/>
    <p:sldId id="299" r:id="rId24"/>
    <p:sldId id="268" r:id="rId25"/>
    <p:sldId id="266" r:id="rId26"/>
    <p:sldId id="269" r:id="rId27"/>
    <p:sldId id="271" r:id="rId28"/>
    <p:sldId id="265" r:id="rId29"/>
    <p:sldId id="298" r:id="rId30"/>
    <p:sldId id="283" r:id="rId31"/>
    <p:sldId id="278" r:id="rId32"/>
    <p:sldId id="296" r:id="rId33"/>
    <p:sldId id="297" r:id="rId34"/>
    <p:sldId id="302" r:id="rId35"/>
    <p:sldId id="303" r:id="rId36"/>
    <p:sldId id="304" r:id="rId37"/>
    <p:sldId id="274" r:id="rId38"/>
    <p:sldId id="291" r:id="rId39"/>
    <p:sldId id="292" r:id="rId40"/>
    <p:sldId id="293" r:id="rId41"/>
    <p:sldId id="272" r:id="rId42"/>
    <p:sldId id="301" r:id="rId43"/>
    <p:sldId id="275" r:id="rId44"/>
    <p:sldId id="276" r:id="rId45"/>
    <p:sldId id="284" r:id="rId46"/>
    <p:sldId id="277" r:id="rId47"/>
    <p:sldId id="279" r:id="rId48"/>
    <p:sldId id="28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5B216-4EF7-412F-A422-F3550919F7DA}" v="183" dt="2023-11-16T01:14:34.375"/>
    <p1510:client id="{EF241205-FABA-4965-907A-CC8EFA401E94}" v="7" dt="2023-11-10T18:04:54.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176" autoAdjust="0"/>
  </p:normalViewPr>
  <p:slideViewPr>
    <p:cSldViewPr>
      <p:cViewPr varScale="1">
        <p:scale>
          <a:sx n="102" d="100"/>
          <a:sy n="102" d="100"/>
        </p:scale>
        <p:origin x="1842" y="108"/>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nodvin" clId="Web-{EF241205-FABA-4965-907A-CC8EFA401E94}"/>
    <pc:docChg chg="modSld">
      <pc:chgData name="janice nodvin" userId="" providerId="" clId="Web-{EF241205-FABA-4965-907A-CC8EFA401E94}" dt="2023-11-10T18:04:54.907" v="6" actId="1076"/>
      <pc:docMkLst>
        <pc:docMk/>
      </pc:docMkLst>
      <pc:sldChg chg="modSp">
        <pc:chgData name="janice nodvin" userId="" providerId="" clId="Web-{EF241205-FABA-4965-907A-CC8EFA401E94}" dt="2023-11-10T18:04:54.907" v="6" actId="1076"/>
        <pc:sldMkLst>
          <pc:docMk/>
          <pc:sldMk cId="1764618102" sldId="300"/>
        </pc:sldMkLst>
        <pc:picChg chg="mod">
          <ac:chgData name="janice nodvin" userId="" providerId="" clId="Web-{EF241205-FABA-4965-907A-CC8EFA401E94}" dt="2023-11-10T18:04:54.907" v="6" actId="1076"/>
          <ac:picMkLst>
            <pc:docMk/>
            <pc:sldMk cId="1764618102" sldId="300"/>
            <ac:picMk id="3" creationId="{00000000-0000-0000-0000-000000000000}"/>
          </ac:picMkLst>
        </pc:picChg>
      </pc:sldChg>
    </pc:docChg>
  </pc:docChgLst>
  <pc:docChgLst>
    <pc:chgData name="Pat Satterfield" clId="Web-{7995B216-4EF7-412F-A422-F3550919F7DA}"/>
    <pc:docChg chg="modSld sldOrd">
      <pc:chgData name="Pat Satterfield" userId="" providerId="" clId="Web-{7995B216-4EF7-412F-A422-F3550919F7DA}" dt="2023-11-16T01:14:34.375" v="175" actId="1076"/>
      <pc:docMkLst>
        <pc:docMk/>
      </pc:docMkLst>
      <pc:sldChg chg="modSp">
        <pc:chgData name="Pat Satterfield" userId="" providerId="" clId="Web-{7995B216-4EF7-412F-A422-F3550919F7DA}" dt="2023-11-16T00:52:32.701" v="100" actId="1076"/>
        <pc:sldMkLst>
          <pc:docMk/>
          <pc:sldMk cId="1881125308" sldId="257"/>
        </pc:sldMkLst>
        <pc:spChg chg="mod">
          <ac:chgData name="Pat Satterfield" userId="" providerId="" clId="Web-{7995B216-4EF7-412F-A422-F3550919F7DA}" dt="2023-11-16T00:52:23.560" v="97" actId="20577"/>
          <ac:spMkLst>
            <pc:docMk/>
            <pc:sldMk cId="1881125308" sldId="257"/>
            <ac:spMk id="3" creationId="{00000000-0000-0000-0000-000000000000}"/>
          </ac:spMkLst>
        </pc:spChg>
        <pc:spChg chg="mod">
          <ac:chgData name="Pat Satterfield" userId="" providerId="" clId="Web-{7995B216-4EF7-412F-A422-F3550919F7DA}" dt="2023-11-16T00:52:30.420" v="99" actId="1076"/>
          <ac:spMkLst>
            <pc:docMk/>
            <pc:sldMk cId="1881125308" sldId="257"/>
            <ac:spMk id="5" creationId="{00000000-0000-0000-0000-000000000000}"/>
          </ac:spMkLst>
        </pc:spChg>
        <pc:picChg chg="mod">
          <ac:chgData name="Pat Satterfield" userId="" providerId="" clId="Web-{7995B216-4EF7-412F-A422-F3550919F7DA}" dt="2023-11-16T00:52:32.701" v="100" actId="1076"/>
          <ac:picMkLst>
            <pc:docMk/>
            <pc:sldMk cId="1881125308" sldId="257"/>
            <ac:picMk id="2051" creationId="{00000000-0000-0000-0000-000000000000}"/>
          </ac:picMkLst>
        </pc:picChg>
      </pc:sldChg>
      <pc:sldChg chg="modSp">
        <pc:chgData name="Pat Satterfield" userId="" providerId="" clId="Web-{7995B216-4EF7-412F-A422-F3550919F7DA}" dt="2023-11-16T01:00:01.499" v="112" actId="1076"/>
        <pc:sldMkLst>
          <pc:docMk/>
          <pc:sldMk cId="1801144837" sldId="269"/>
        </pc:sldMkLst>
        <pc:spChg chg="mod">
          <ac:chgData name="Pat Satterfield" userId="" providerId="" clId="Web-{7995B216-4EF7-412F-A422-F3550919F7DA}" dt="2023-11-16T01:00:01.499" v="112" actId="1076"/>
          <ac:spMkLst>
            <pc:docMk/>
            <pc:sldMk cId="1801144837" sldId="269"/>
            <ac:spMk id="8" creationId="{00000000-0000-0000-0000-000000000000}"/>
          </ac:spMkLst>
        </pc:spChg>
        <pc:picChg chg="mod">
          <ac:chgData name="Pat Satterfield" userId="" providerId="" clId="Web-{7995B216-4EF7-412F-A422-F3550919F7DA}" dt="2023-11-16T00:59:39.139" v="104" actId="1076"/>
          <ac:picMkLst>
            <pc:docMk/>
            <pc:sldMk cId="1801144837" sldId="269"/>
            <ac:picMk id="6" creationId="{00000000-0000-0000-0000-000000000000}"/>
          </ac:picMkLst>
        </pc:picChg>
      </pc:sldChg>
      <pc:sldChg chg="modSp ord">
        <pc:chgData name="Pat Satterfield" userId="" providerId="" clId="Web-{7995B216-4EF7-412F-A422-F3550919F7DA}" dt="2023-11-16T01:06:25.982" v="166" actId="20577"/>
        <pc:sldMkLst>
          <pc:docMk/>
          <pc:sldMk cId="2202183385" sldId="274"/>
        </pc:sldMkLst>
        <pc:spChg chg="mod">
          <ac:chgData name="Pat Satterfield" userId="" providerId="" clId="Web-{7995B216-4EF7-412F-A422-F3550919F7DA}" dt="2023-11-16T01:03:05.178" v="127" actId="20577"/>
          <ac:spMkLst>
            <pc:docMk/>
            <pc:sldMk cId="2202183385" sldId="274"/>
            <ac:spMk id="2" creationId="{00000000-0000-0000-0000-000000000000}"/>
          </ac:spMkLst>
        </pc:spChg>
        <pc:spChg chg="mod">
          <ac:chgData name="Pat Satterfield" userId="" providerId="" clId="Web-{7995B216-4EF7-412F-A422-F3550919F7DA}" dt="2023-11-16T01:06:25.982" v="166" actId="20577"/>
          <ac:spMkLst>
            <pc:docMk/>
            <pc:sldMk cId="2202183385" sldId="274"/>
            <ac:spMk id="3" creationId="{00000000-0000-0000-0000-000000000000}"/>
          </ac:spMkLst>
        </pc:spChg>
      </pc:sldChg>
      <pc:sldChg chg="addSp modSp ord">
        <pc:chgData name="Pat Satterfield" userId="" providerId="" clId="Web-{7995B216-4EF7-412F-A422-F3550919F7DA}" dt="2023-11-16T01:14:34.375" v="175" actId="1076"/>
        <pc:sldMkLst>
          <pc:docMk/>
          <pc:sldMk cId="2053581764" sldId="291"/>
        </pc:sldMkLst>
        <pc:spChg chg="add mod">
          <ac:chgData name="Pat Satterfield" userId="" providerId="" clId="Web-{7995B216-4EF7-412F-A422-F3550919F7DA}" dt="2023-11-16T01:14:34.375" v="175" actId="1076"/>
          <ac:spMkLst>
            <pc:docMk/>
            <pc:sldMk cId="2053581764" sldId="291"/>
            <ac:spMk id="2" creationId="{AA91F88A-18F7-9700-8E4C-E15823023B76}"/>
          </ac:spMkLst>
        </pc:spChg>
        <pc:picChg chg="mod">
          <ac:chgData name="Pat Satterfield" userId="" providerId="" clId="Web-{7995B216-4EF7-412F-A422-F3550919F7DA}" dt="2023-11-16T01:14:02.171" v="167" actId="1076"/>
          <ac:picMkLst>
            <pc:docMk/>
            <pc:sldMk cId="2053581764" sldId="291"/>
            <ac:picMk id="6" creationId="{00000000-0000-0000-0000-000000000000}"/>
          </ac:picMkLst>
        </pc:picChg>
      </pc:sldChg>
      <pc:sldChg chg="ord">
        <pc:chgData name="Pat Satterfield" userId="" providerId="" clId="Web-{7995B216-4EF7-412F-A422-F3550919F7DA}" dt="2023-11-16T01:00:57.251" v="114"/>
        <pc:sldMkLst>
          <pc:docMk/>
          <pc:sldMk cId="102098812" sldId="292"/>
        </pc:sldMkLst>
      </pc:sldChg>
      <pc:sldChg chg="ord">
        <pc:chgData name="Pat Satterfield" userId="" providerId="" clId="Web-{7995B216-4EF7-412F-A422-F3550919F7DA}" dt="2023-11-16T01:00:57.236" v="113"/>
        <pc:sldMkLst>
          <pc:docMk/>
          <pc:sldMk cId="456692442" sldId="293"/>
        </pc:sldMkLst>
      </pc:sldChg>
      <pc:sldChg chg="addSp delSp modSp">
        <pc:chgData name="Pat Satterfield" userId="" providerId="" clId="Web-{7995B216-4EF7-412F-A422-F3550919F7DA}" dt="2023-11-16T00:59:20.013" v="103" actId="1076"/>
        <pc:sldMkLst>
          <pc:docMk/>
          <pc:sldMk cId="1764618102" sldId="300"/>
        </pc:sldMkLst>
        <pc:picChg chg="del">
          <ac:chgData name="Pat Satterfield" userId="" providerId="" clId="Web-{7995B216-4EF7-412F-A422-F3550919F7DA}" dt="2023-11-16T00:53:04.484" v="101"/>
          <ac:picMkLst>
            <pc:docMk/>
            <pc:sldMk cId="1764618102" sldId="300"/>
            <ac:picMk id="3" creationId="{00000000-0000-0000-0000-000000000000}"/>
          </ac:picMkLst>
        </pc:picChg>
        <pc:picChg chg="add mod">
          <ac:chgData name="Pat Satterfield" userId="" providerId="" clId="Web-{7995B216-4EF7-412F-A422-F3550919F7DA}" dt="2023-11-16T00:59:20.013" v="103" actId="1076"/>
          <ac:picMkLst>
            <pc:docMk/>
            <pc:sldMk cId="1764618102" sldId="300"/>
            <ac:picMk id="4" creationId="{E47F4A56-E48D-FE0C-9A7B-75AE1B3964BB}"/>
          </ac:picMkLst>
        </pc:picChg>
      </pc:sldChg>
      <pc:sldChg chg="ord">
        <pc:chgData name="Pat Satterfield" userId="" providerId="" clId="Web-{7995B216-4EF7-412F-A422-F3550919F7DA}" dt="2023-11-16T01:01:16.799" v="118"/>
        <pc:sldMkLst>
          <pc:docMk/>
          <pc:sldMk cId="3261202334"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1B54A-7B43-4F0E-877E-33D05EFF0665}" type="datetimeFigureOut">
              <a:rPr lang="en-US" smtClean="0"/>
              <a:t>11/16/2023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CF45C-993D-4F67-B34B-7C876B0A7B36}" type="slidenum">
              <a:rPr lang="en-US" smtClean="0"/>
              <a:t>‹#›</a:t>
            </a:fld>
            <a:endParaRPr lang="en-US"/>
          </a:p>
        </p:txBody>
      </p:sp>
    </p:spTree>
    <p:extLst>
      <p:ext uri="{BB962C8B-B14F-4D97-AF65-F5344CB8AC3E}">
        <p14:creationId xmlns:p14="http://schemas.microsoft.com/office/powerpoint/2010/main" val="402327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0b2ca7a77_12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50b2ca7a77_12_0:notes"/>
          <p:cNvSpPr txBox="1">
            <a:spLocks noGrp="1"/>
          </p:cNvSpPr>
          <p:nvPr>
            <p:ph type="body" idx="1"/>
          </p:nvPr>
        </p:nvSpPr>
        <p:spPr>
          <a:xfrm>
            <a:off x="701040" y="4473892"/>
            <a:ext cx="5608320" cy="3660458"/>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sz="1400"/>
          </a:p>
        </p:txBody>
      </p:sp>
      <p:sp>
        <p:nvSpPr>
          <p:cNvPr id="244" name="Google Shape;244;g250b2ca7a77_12_0:notes"/>
          <p:cNvSpPr txBox="1">
            <a:spLocks noGrp="1"/>
          </p:cNvSpPr>
          <p:nvPr>
            <p:ph type="sldNum" idx="12"/>
          </p:nvPr>
        </p:nvSpPr>
        <p:spPr>
          <a:xfrm>
            <a:off x="3970938" y="8829967"/>
            <a:ext cx="3037840" cy="466433"/>
          </a:xfrm>
          <a:prstGeom prst="rect">
            <a:avLst/>
          </a:prstGeom>
          <a:noFill/>
          <a:ln>
            <a:noFill/>
          </a:ln>
        </p:spPr>
        <p:txBody>
          <a:bodyPr spcFirstLastPara="1" wrap="square" lIns="93275" tIns="46625" rIns="93275" bIns="46625" anchor="b" anchorCtr="0">
            <a:noAutofit/>
          </a:bodyPr>
          <a:lstStyle/>
          <a:p>
            <a:fld id="{00000000-1234-1234-1234-123412341234}" type="slidenum">
              <a:rPr lang="en-US" sz="1400">
                <a:solidFill>
                  <a:prstClr val="black"/>
                </a:solidFill>
              </a:rPr>
              <a:pPr/>
              <a:t>2</a:t>
            </a:fld>
            <a:endParaRPr sz="1400">
              <a:solidFill>
                <a:prstClr val="black"/>
              </a:solidFill>
            </a:endParaRPr>
          </a:p>
        </p:txBody>
      </p:sp>
    </p:spTree>
    <p:extLst>
      <p:ext uri="{BB962C8B-B14F-4D97-AF65-F5344CB8AC3E}">
        <p14:creationId xmlns:p14="http://schemas.microsoft.com/office/powerpoint/2010/main" val="3553861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DA1F7E23-296E-4BA8-B09A-11B15BA3180D}" type="slidenum">
              <a:rPr lang="en-US" sz="1400" kern="0" smtClean="0">
                <a:solidFill>
                  <a:prstClr val="black"/>
                </a:solidFill>
                <a:cs typeface="Arial"/>
                <a:sym typeface="Arial"/>
              </a:rPr>
              <a:pPr>
                <a:buClr>
                  <a:srgbClr val="000000"/>
                </a:buClr>
                <a:buFont typeface="Arial"/>
                <a:buNone/>
              </a:pPr>
              <a:t>34</a:t>
            </a:fld>
            <a:endParaRPr lang="en-US" sz="1400" kern="0" dirty="0">
              <a:solidFill>
                <a:prstClr val="black"/>
              </a:solidFill>
              <a:cs typeface="Arial"/>
              <a:sym typeface="Arial"/>
            </a:endParaRPr>
          </a:p>
        </p:txBody>
      </p:sp>
    </p:spTree>
    <p:extLst>
      <p:ext uri="{BB962C8B-B14F-4D97-AF65-F5344CB8AC3E}">
        <p14:creationId xmlns:p14="http://schemas.microsoft.com/office/powerpoint/2010/main" val="339445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DA1F7E23-296E-4BA8-B09A-11B15BA3180D}" type="slidenum">
              <a:rPr lang="en-US" sz="1400" kern="0" smtClean="0">
                <a:solidFill>
                  <a:prstClr val="black"/>
                </a:solidFill>
                <a:cs typeface="Arial"/>
                <a:sym typeface="Arial"/>
              </a:rPr>
              <a:pPr>
                <a:buClr>
                  <a:srgbClr val="000000"/>
                </a:buClr>
                <a:buFont typeface="Arial"/>
                <a:buNone/>
              </a:pPr>
              <a:t>35</a:t>
            </a:fld>
            <a:endParaRPr lang="en-US" sz="1400" kern="0" dirty="0">
              <a:solidFill>
                <a:prstClr val="black"/>
              </a:solidFill>
              <a:cs typeface="Arial"/>
              <a:sym typeface="Arial"/>
            </a:endParaRPr>
          </a:p>
        </p:txBody>
      </p:sp>
    </p:spTree>
    <p:extLst>
      <p:ext uri="{BB962C8B-B14F-4D97-AF65-F5344CB8AC3E}">
        <p14:creationId xmlns:p14="http://schemas.microsoft.com/office/powerpoint/2010/main" val="339003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floor or upper level?  Ladder?  Routes out of</a:t>
            </a:r>
            <a:r>
              <a:rPr lang="en-US" baseline="0" dirty="0"/>
              <a:t> the house.</a:t>
            </a:r>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41</a:t>
            </a:fld>
            <a:endParaRPr lang="en-US"/>
          </a:p>
        </p:txBody>
      </p:sp>
    </p:spTree>
    <p:extLst>
      <p:ext uri="{BB962C8B-B14F-4D97-AF65-F5344CB8AC3E}">
        <p14:creationId xmlns:p14="http://schemas.microsoft.com/office/powerpoint/2010/main" val="149055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Patient-centered:</a:t>
            </a:r>
            <a:r>
              <a:rPr lang="en-US" sz="1200" b="0" i="0" kern="1200" dirty="0">
                <a:solidFill>
                  <a:schemeClr val="tx1"/>
                </a:solidFill>
                <a:effectLst/>
                <a:latin typeface="+mn-lt"/>
                <a:ea typeface="+mn-ea"/>
                <a:cs typeface="+mn-cs"/>
              </a:rPr>
              <a:t> A partnership among practitioners, patients, and their families ensures that decisions respect patients’ wants, needs, and preferences, and that patients have the education and support they need to make decisions and participate in their own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Comprehensive:</a:t>
            </a:r>
            <a:r>
              <a:rPr lang="en-US" sz="1200" b="0" i="0" kern="1200" dirty="0">
                <a:solidFill>
                  <a:schemeClr val="tx1"/>
                </a:solidFill>
                <a:effectLst/>
                <a:latin typeface="+mn-lt"/>
                <a:ea typeface="+mn-ea"/>
                <a:cs typeface="+mn-cs"/>
              </a:rPr>
              <a:t> A team of care providers is wholly accountable for a patient’s physical and mental health care needs, including prevention and wellness, acute care, and chronic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Coordinated: </a:t>
            </a:r>
            <a:r>
              <a:rPr lang="en-US" sz="1200" b="0" i="0" kern="1200" dirty="0">
                <a:solidFill>
                  <a:schemeClr val="tx1"/>
                </a:solidFill>
                <a:effectLst/>
                <a:latin typeface="+mn-lt"/>
                <a:ea typeface="+mn-ea"/>
                <a:cs typeface="+mn-cs"/>
              </a:rPr>
              <a:t>Care is organized across all elements of the broader health care system, including specialty care, hospitals, home health care, community services and supports.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Accessible: </a:t>
            </a:r>
            <a:r>
              <a:rPr lang="en-US" sz="1200" b="0" i="0" kern="1200" dirty="0">
                <a:solidFill>
                  <a:schemeClr val="tx1"/>
                </a:solidFill>
                <a:effectLst/>
                <a:latin typeface="+mn-lt"/>
                <a:ea typeface="+mn-ea"/>
                <a:cs typeface="+mn-cs"/>
              </a:rPr>
              <a:t>Patients are able to access services with shorter waiting times, "after hours" care, 24/7 electronic or telephone access, and strong communication through health IT innovations.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Committed to quality and safety:</a:t>
            </a:r>
            <a:r>
              <a:rPr lang="en-US" sz="1200" b="0" i="0" kern="1200" dirty="0">
                <a:solidFill>
                  <a:schemeClr val="tx1"/>
                </a:solidFill>
                <a:effectLst/>
                <a:latin typeface="+mn-lt"/>
                <a:ea typeface="+mn-ea"/>
                <a:cs typeface="+mn-cs"/>
              </a:rPr>
              <a:t> Clinicians and staff enhance quality improvement to ensure that patients and families make informed decisions about their health.</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DA1F7E23-296E-4BA8-B09A-11B15BA3180D}" type="slidenum">
              <a:rPr lang="en-US" sz="1400" kern="0">
                <a:solidFill>
                  <a:prstClr val="black"/>
                </a:solidFill>
                <a:cs typeface="Arial"/>
                <a:sym typeface="Arial"/>
              </a:rPr>
              <a:pPr>
                <a:buClr>
                  <a:srgbClr val="000000"/>
                </a:buClr>
                <a:buFont typeface="Arial"/>
                <a:buNone/>
              </a:pPr>
              <a:t>3</a:t>
            </a:fld>
            <a:endParaRPr lang="en-US" sz="1400" kern="0" dirty="0">
              <a:solidFill>
                <a:prstClr val="black"/>
              </a:solidFill>
              <a:cs typeface="Arial"/>
              <a:sym typeface="Arial"/>
            </a:endParaRPr>
          </a:p>
        </p:txBody>
      </p:sp>
    </p:spTree>
    <p:extLst>
      <p:ext uri="{BB962C8B-B14F-4D97-AF65-F5344CB8AC3E}">
        <p14:creationId xmlns:p14="http://schemas.microsoft.com/office/powerpoint/2010/main" val="398507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5</a:t>
            </a:fld>
            <a:endParaRPr lang="en-US"/>
          </a:p>
        </p:txBody>
      </p:sp>
    </p:spTree>
    <p:extLst>
      <p:ext uri="{BB962C8B-B14F-4D97-AF65-F5344CB8AC3E}">
        <p14:creationId xmlns:p14="http://schemas.microsoft.com/office/powerpoint/2010/main" val="273257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been helping</a:t>
            </a:r>
            <a:r>
              <a:rPr lang="en-US" baseline="0" dirty="0"/>
              <a:t> your child develop to their fullest potential for a long time.  You know them better than anyone!  What do you think your son or daughter’s best life looks like??  What things are most important to them?  This may change over time and need to be updated as they get older.</a:t>
            </a:r>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6</a:t>
            </a:fld>
            <a:endParaRPr lang="en-US"/>
          </a:p>
        </p:txBody>
      </p:sp>
    </p:spTree>
    <p:extLst>
      <p:ext uri="{BB962C8B-B14F-4D97-AF65-F5344CB8AC3E}">
        <p14:creationId xmlns:p14="http://schemas.microsoft.com/office/powerpoint/2010/main" val="425491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13</a:t>
            </a:fld>
            <a:endParaRPr lang="en-US"/>
          </a:p>
        </p:txBody>
      </p:sp>
    </p:spTree>
    <p:extLst>
      <p:ext uri="{BB962C8B-B14F-4D97-AF65-F5344CB8AC3E}">
        <p14:creationId xmlns:p14="http://schemas.microsoft.com/office/powerpoint/2010/main" val="385221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things are as</a:t>
            </a:r>
            <a:r>
              <a:rPr lang="en-US" baseline="0" dirty="0"/>
              <a:t> varied as each individual is unique.</a:t>
            </a:r>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20</a:t>
            </a:fld>
            <a:endParaRPr lang="en-US"/>
          </a:p>
        </p:txBody>
      </p:sp>
    </p:spTree>
    <p:extLst>
      <p:ext uri="{BB962C8B-B14F-4D97-AF65-F5344CB8AC3E}">
        <p14:creationId xmlns:p14="http://schemas.microsoft.com/office/powerpoint/2010/main" val="172376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21</a:t>
            </a:fld>
            <a:endParaRPr lang="en-US"/>
          </a:p>
        </p:txBody>
      </p:sp>
    </p:spTree>
    <p:extLst>
      <p:ext uri="{BB962C8B-B14F-4D97-AF65-F5344CB8AC3E}">
        <p14:creationId xmlns:p14="http://schemas.microsoft.com/office/powerpoint/2010/main" val="314723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especially about siblings who may be left to care for your</a:t>
            </a:r>
            <a:r>
              <a:rPr lang="en-US" baseline="0" dirty="0"/>
              <a:t> loved one but do not know all of the details of what you have learned over years – medical stuff, SSI details, waivers, providers.  Is it any wonder that they would be suddenly overwhelmed?? </a:t>
            </a:r>
            <a:endParaRPr lang="en-US" dirty="0"/>
          </a:p>
        </p:txBody>
      </p:sp>
      <p:sp>
        <p:nvSpPr>
          <p:cNvPr id="4" name="Slide Number Placeholder 3"/>
          <p:cNvSpPr>
            <a:spLocks noGrp="1"/>
          </p:cNvSpPr>
          <p:nvPr>
            <p:ph type="sldNum" sz="quarter" idx="10"/>
          </p:nvPr>
        </p:nvSpPr>
        <p:spPr/>
        <p:txBody>
          <a:bodyPr/>
          <a:lstStyle/>
          <a:p>
            <a:fld id="{607CF45C-993D-4F67-B34B-7C876B0A7B36}" type="slidenum">
              <a:rPr lang="en-US" smtClean="0"/>
              <a:t>32</a:t>
            </a:fld>
            <a:endParaRPr lang="en-US"/>
          </a:p>
        </p:txBody>
      </p:sp>
    </p:spTree>
    <p:extLst>
      <p:ext uri="{BB962C8B-B14F-4D97-AF65-F5344CB8AC3E}">
        <p14:creationId xmlns:p14="http://schemas.microsoft.com/office/powerpoint/2010/main" val="2103531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DA1F7E23-296E-4BA8-B09A-11B15BA3180D}" type="slidenum">
              <a:rPr lang="en-US" sz="1400" kern="0" smtClean="0">
                <a:solidFill>
                  <a:prstClr val="black"/>
                </a:solidFill>
                <a:cs typeface="Arial"/>
                <a:sym typeface="Arial"/>
              </a:rPr>
              <a:pPr>
                <a:buClr>
                  <a:srgbClr val="000000"/>
                </a:buClr>
                <a:buFont typeface="Arial"/>
                <a:buNone/>
              </a:pPr>
              <a:t>33</a:t>
            </a:fld>
            <a:endParaRPr lang="en-US" sz="1400" kern="0" dirty="0">
              <a:solidFill>
                <a:prstClr val="black"/>
              </a:solidFill>
              <a:cs typeface="Arial"/>
              <a:sym typeface="Arial"/>
            </a:endParaRPr>
          </a:p>
        </p:txBody>
      </p:sp>
    </p:spTree>
    <p:extLst>
      <p:ext uri="{BB962C8B-B14F-4D97-AF65-F5344CB8AC3E}">
        <p14:creationId xmlns:p14="http://schemas.microsoft.com/office/powerpoint/2010/main" val="57191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B6656-B7EB-46C7-AC09-BA6ABD41417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583318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B6656-B7EB-46C7-AC09-BA6ABD41417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78236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B6656-B7EB-46C7-AC09-BA6ABD41417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34903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rPr>
              <a:pPr/>
              <a:t>11/16/2023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23241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2F58E-E97A-49AC-BB39-5843CFDD1228}" type="datetimeFigureOut">
              <a:rPr lang="en-US" smtClean="0">
                <a:solidFill>
                  <a:prstClr val="black">
                    <a:tint val="75000"/>
                  </a:prstClr>
                </a:solidFill>
              </a:rPr>
              <a:pPr/>
              <a:t>11/16/2023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C04AD3-E295-4B77-91D5-207BEE45A6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896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5" name="Footer Placeholder 4"/>
          <p:cNvSpPr>
            <a:spLocks noGrp="1"/>
          </p:cNvSpPr>
          <p:nvPr>
            <p:ph type="ftr" sz="quarter" idx="11"/>
          </p:nvPr>
        </p:nvSpPr>
        <p:spPr/>
        <p:txBody>
          <a:bodyPr/>
          <a:lstStyle/>
          <a:p>
            <a:endParaRPr lang="en-US" dirty="0">
              <a:solidFill>
                <a:prstClr val="white"/>
              </a:solidFill>
              <a:cs typeface="Arial"/>
              <a:sym typeface="Aria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260611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Footer Placeholder 5"/>
          <p:cNvSpPr>
            <a:spLocks noGrp="1"/>
          </p:cNvSpPr>
          <p:nvPr>
            <p:ph type="ftr" sz="quarter" idx="11"/>
          </p:nvPr>
        </p:nvSpPr>
        <p:spPr/>
        <p:txBody>
          <a:bodyPr/>
          <a:lstStyle/>
          <a:p>
            <a:endParaRPr lang="en-US" dirty="0">
              <a:solidFill>
                <a:prstClr val="white"/>
              </a:solidFill>
              <a:cs typeface="Arial"/>
              <a:sym typeface="Arial"/>
            </a:endParaRPr>
          </a:p>
        </p:txBody>
      </p:sp>
      <p:sp>
        <p:nvSpPr>
          <p:cNvPr id="7" name="Slide Number Placeholder 6"/>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155325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8" name="Footer Placeholder 7"/>
          <p:cNvSpPr>
            <a:spLocks noGrp="1"/>
          </p:cNvSpPr>
          <p:nvPr>
            <p:ph type="ftr" sz="quarter" idx="11"/>
          </p:nvPr>
        </p:nvSpPr>
        <p:spPr/>
        <p:txBody>
          <a:bodyPr/>
          <a:lstStyle/>
          <a:p>
            <a:endParaRPr lang="en-US" dirty="0">
              <a:solidFill>
                <a:prstClr val="white"/>
              </a:solidFill>
              <a:cs typeface="Arial"/>
              <a:sym typeface="Arial"/>
            </a:endParaRPr>
          </a:p>
        </p:txBody>
      </p:sp>
      <p:sp>
        <p:nvSpPr>
          <p:cNvPr id="9" name="Slide Number Placeholder 8"/>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21011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4" name="Footer Placeholder 3"/>
          <p:cNvSpPr>
            <a:spLocks noGrp="1"/>
          </p:cNvSpPr>
          <p:nvPr>
            <p:ph type="ftr" sz="quarter" idx="11"/>
          </p:nvPr>
        </p:nvSpPr>
        <p:spPr/>
        <p:txBody>
          <a:bodyPr/>
          <a:lstStyle/>
          <a:p>
            <a:endParaRPr lang="en-US" dirty="0">
              <a:solidFill>
                <a:prstClr val="white"/>
              </a:solidFill>
              <a:cs typeface="Arial"/>
              <a:sym typeface="Arial"/>
            </a:endParaRPr>
          </a:p>
        </p:txBody>
      </p:sp>
      <p:sp>
        <p:nvSpPr>
          <p:cNvPr id="5" name="Slide Number Placeholder 4"/>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182084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3" name="Footer Placeholder 2"/>
          <p:cNvSpPr>
            <a:spLocks noGrp="1"/>
          </p:cNvSpPr>
          <p:nvPr>
            <p:ph type="ftr" sz="quarter" idx="11"/>
          </p:nvPr>
        </p:nvSpPr>
        <p:spPr/>
        <p:txBody>
          <a:bodyPr/>
          <a:lstStyle/>
          <a:p>
            <a:endParaRPr lang="en-US" dirty="0">
              <a:solidFill>
                <a:prstClr val="white"/>
              </a:solidFill>
              <a:cs typeface="Arial"/>
              <a:sym typeface="Arial"/>
            </a:endParaRPr>
          </a:p>
        </p:txBody>
      </p:sp>
      <p:sp>
        <p:nvSpPr>
          <p:cNvPr id="4" name="Slide Number Placeholder 3"/>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505529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Footer Placeholder 5"/>
          <p:cNvSpPr>
            <a:spLocks noGrp="1"/>
          </p:cNvSpPr>
          <p:nvPr>
            <p:ph type="ftr" sz="quarter" idx="11"/>
          </p:nvPr>
        </p:nvSpPr>
        <p:spPr/>
        <p:txBody>
          <a:bodyPr/>
          <a:lstStyle/>
          <a:p>
            <a:endParaRPr lang="en-US" dirty="0">
              <a:solidFill>
                <a:prstClr val="white"/>
              </a:solidFill>
              <a:cs typeface="Arial"/>
              <a:sym typeface="Arial"/>
            </a:endParaRPr>
          </a:p>
        </p:txBody>
      </p:sp>
      <p:sp>
        <p:nvSpPr>
          <p:cNvPr id="7" name="Slide Number Placeholder 6"/>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24182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B6656-B7EB-46C7-AC09-BA6ABD41417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227837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Footer Placeholder 5"/>
          <p:cNvSpPr>
            <a:spLocks noGrp="1"/>
          </p:cNvSpPr>
          <p:nvPr>
            <p:ph type="ftr" sz="quarter" idx="11"/>
          </p:nvPr>
        </p:nvSpPr>
        <p:spPr>
          <a:xfrm>
            <a:off x="442797" y="6041361"/>
            <a:ext cx="2471560" cy="365125"/>
          </a:xfrm>
        </p:spPr>
        <p:txBody>
          <a:bodyPr/>
          <a:lstStyle/>
          <a:p>
            <a:endParaRPr lang="en-US" dirty="0">
              <a:solidFill>
                <a:prstClr val="white"/>
              </a:solidFill>
              <a:cs typeface="Arial"/>
              <a:sym typeface="Arial"/>
            </a:endParaRPr>
          </a:p>
        </p:txBody>
      </p:sp>
      <p:sp>
        <p:nvSpPr>
          <p:cNvPr id="7" name="Slide Number Placeholder 6"/>
          <p:cNvSpPr>
            <a:spLocks noGrp="1"/>
          </p:cNvSpPr>
          <p:nvPr>
            <p:ph type="sldNum" sz="quarter" idx="12"/>
          </p:nvPr>
        </p:nvSpPr>
        <p:spPr>
          <a:xfrm>
            <a:off x="3647017" y="5915887"/>
            <a:ext cx="796616" cy="490599"/>
          </a:xfrm>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637769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Footer Placeholder 5"/>
          <p:cNvSpPr>
            <a:spLocks noGrp="1"/>
          </p:cNvSpPr>
          <p:nvPr>
            <p:ph type="ftr" sz="quarter" idx="11"/>
          </p:nvPr>
        </p:nvSpPr>
        <p:spPr/>
        <p:txBody>
          <a:bodyPr/>
          <a:lstStyle/>
          <a:p>
            <a:endParaRPr lang="en-US" dirty="0">
              <a:solidFill>
                <a:prstClr val="white"/>
              </a:solidFill>
              <a:cs typeface="Arial"/>
              <a:sym typeface="Arial"/>
            </a:endParaRPr>
          </a:p>
        </p:txBody>
      </p:sp>
      <p:sp>
        <p:nvSpPr>
          <p:cNvPr id="7" name="Slide Number Placeholder 6"/>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013794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5" name="Footer Placeholder 4"/>
          <p:cNvSpPr>
            <a:spLocks noGrp="1"/>
          </p:cNvSpPr>
          <p:nvPr>
            <p:ph type="ftr" sz="quarter" idx="11"/>
          </p:nvPr>
        </p:nvSpPr>
        <p:spPr/>
        <p:txBody>
          <a:bodyPr/>
          <a:lstStyle/>
          <a:p>
            <a:endParaRPr lang="en-US" dirty="0">
              <a:solidFill>
                <a:prstClr val="white"/>
              </a:solidFill>
              <a:cs typeface="Arial"/>
              <a:sym typeface="Aria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645094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3" name="Footer Placeholder 2"/>
          <p:cNvSpPr>
            <a:spLocks noGrp="1"/>
          </p:cNvSpPr>
          <p:nvPr>
            <p:ph type="ftr" sz="quarter" idx="11"/>
          </p:nvPr>
        </p:nvSpPr>
        <p:spPr/>
        <p:txBody>
          <a:bodyPr/>
          <a:lstStyle/>
          <a:p>
            <a:endParaRPr lang="en-US" dirty="0">
              <a:solidFill>
                <a:prstClr val="white"/>
              </a:solidFill>
              <a:cs typeface="Arial"/>
              <a:sym typeface="Arial"/>
            </a:endParaRPr>
          </a:p>
        </p:txBody>
      </p:sp>
      <p:sp>
        <p:nvSpPr>
          <p:cNvPr id="4" name="Slide Number Placeholder 3"/>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10802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5" name="Footer Placeholder 4"/>
          <p:cNvSpPr>
            <a:spLocks noGrp="1"/>
          </p:cNvSpPr>
          <p:nvPr>
            <p:ph type="ftr" sz="quarter" idx="11"/>
          </p:nvPr>
        </p:nvSpPr>
        <p:spPr/>
        <p:txBody>
          <a:bodyPr/>
          <a:lstStyle/>
          <a:p>
            <a:endParaRPr lang="en-US" dirty="0">
              <a:solidFill>
                <a:prstClr val="white"/>
              </a:solidFill>
              <a:cs typeface="Arial"/>
              <a:sym typeface="Aria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1865453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5" name="Footer Placeholder 4"/>
          <p:cNvSpPr>
            <a:spLocks noGrp="1"/>
          </p:cNvSpPr>
          <p:nvPr>
            <p:ph type="ftr" sz="quarter" idx="11"/>
          </p:nvPr>
        </p:nvSpPr>
        <p:spPr/>
        <p:txBody>
          <a:bodyPr/>
          <a:lstStyle/>
          <a:p>
            <a:endParaRPr lang="en-US" dirty="0">
              <a:solidFill>
                <a:prstClr val="white"/>
              </a:solidFill>
              <a:cs typeface="Arial"/>
              <a:sym typeface="Aria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055435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1"/>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9"/>
            <a:ext cx="7928999" cy="970451"/>
          </a:xfrm>
        </p:spPr>
        <p:txBody>
          <a:bodyPr/>
          <a:lstStyle/>
          <a:p>
            <a:r>
              <a:rPr lang="en-US"/>
              <a:t>Click to edit Master title style</a:t>
            </a:r>
            <a:endParaRPr lang="en-US" dirty="0"/>
          </a:p>
        </p:txBody>
      </p:sp>
      <p:sp>
        <p:nvSpPr>
          <p:cNvPr id="3" name="Content Placeholder 2"/>
          <p:cNvSpPr>
            <a:spLocks noGrp="1"/>
          </p:cNvSpPr>
          <p:nvPr>
            <p:ph idx="1"/>
          </p:nvPr>
        </p:nvSpPr>
        <p:spPr>
          <a:xfrm>
            <a:off x="614035" y="2222288"/>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rPr>
              <a:pPr/>
              <a:t>11/16/2023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929572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1"/>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9"/>
            <a:ext cx="7928999" cy="970451"/>
          </a:xfrm>
        </p:spPr>
        <p:txBody>
          <a:bodyPr/>
          <a:lstStyle/>
          <a:p>
            <a:r>
              <a:rPr lang="en-US"/>
              <a:t>Click to edit Master title style</a:t>
            </a:r>
            <a:endParaRPr lang="en-US" dirty="0"/>
          </a:p>
        </p:txBody>
      </p:sp>
      <p:sp>
        <p:nvSpPr>
          <p:cNvPr id="3" name="Content Placeholder 2"/>
          <p:cNvSpPr>
            <a:spLocks noGrp="1"/>
          </p:cNvSpPr>
          <p:nvPr>
            <p:ph idx="1"/>
          </p:nvPr>
        </p:nvSpPr>
        <p:spPr>
          <a:xfrm>
            <a:off x="614035" y="2222288"/>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rPr>
              <a:pPr/>
              <a:t>11/16/2023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617705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1"/>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9"/>
            <a:ext cx="7928999" cy="970451"/>
          </a:xfrm>
        </p:spPr>
        <p:txBody>
          <a:bodyPr/>
          <a:lstStyle/>
          <a:p>
            <a:r>
              <a:rPr lang="en-US"/>
              <a:t>Click to edit Master title style</a:t>
            </a:r>
            <a:endParaRPr lang="en-US" dirty="0"/>
          </a:p>
        </p:txBody>
      </p:sp>
      <p:sp>
        <p:nvSpPr>
          <p:cNvPr id="3" name="Content Placeholder 2"/>
          <p:cNvSpPr>
            <a:spLocks noGrp="1"/>
          </p:cNvSpPr>
          <p:nvPr>
            <p:ph idx="1"/>
          </p:nvPr>
        </p:nvSpPr>
        <p:spPr>
          <a:xfrm>
            <a:off x="614035" y="2222288"/>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rPr>
              <a:pPr/>
              <a:t>11/16/2023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447734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1"/>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9"/>
            <a:ext cx="7928999" cy="970451"/>
          </a:xfrm>
        </p:spPr>
        <p:txBody>
          <a:bodyPr/>
          <a:lstStyle/>
          <a:p>
            <a:r>
              <a:rPr lang="en-US"/>
              <a:t>Click to edit Master title style</a:t>
            </a:r>
            <a:endParaRPr lang="en-US" dirty="0"/>
          </a:p>
        </p:txBody>
      </p:sp>
      <p:sp>
        <p:nvSpPr>
          <p:cNvPr id="3" name="Content Placeholder 2"/>
          <p:cNvSpPr>
            <a:spLocks noGrp="1"/>
          </p:cNvSpPr>
          <p:nvPr>
            <p:ph idx="1"/>
          </p:nvPr>
        </p:nvSpPr>
        <p:spPr>
          <a:xfrm>
            <a:off x="614035" y="2222288"/>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2075A-C5E3-4E53-921E-6AA892BB8B8F}" type="datetimeFigureOut">
              <a:rPr lang="en-US" smtClean="0">
                <a:solidFill>
                  <a:prstClr val="white"/>
                </a:solidFill>
              </a:rPr>
              <a:pPr/>
              <a:t>11/16/2023</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4C59C3E-4EF1-4FD1-A42C-32EE283410B7}"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39205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B6656-B7EB-46C7-AC09-BA6ABD41417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83387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B6656-B7EB-46C7-AC09-BA6ABD414174}"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255615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B6656-B7EB-46C7-AC09-BA6ABD414174}"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166704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B6656-B7EB-46C7-AC09-BA6ABD414174}"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48706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B6656-B7EB-46C7-AC09-BA6ABD414174}"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46313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B6656-B7EB-46C7-AC09-BA6ABD414174}"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51888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B6656-B7EB-46C7-AC09-BA6ABD414174}"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3440C-EB5A-4359-9D20-E6A8F545613A}" type="slidenum">
              <a:rPr lang="en-US" smtClean="0"/>
              <a:t>‹#›</a:t>
            </a:fld>
            <a:endParaRPr lang="en-US"/>
          </a:p>
        </p:txBody>
      </p:sp>
    </p:spTree>
    <p:extLst>
      <p:ext uri="{BB962C8B-B14F-4D97-AF65-F5344CB8AC3E}">
        <p14:creationId xmlns:p14="http://schemas.microsoft.com/office/powerpoint/2010/main" val="302803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B6656-B7EB-46C7-AC09-BA6ABD414174}" type="datetimeFigureOut">
              <a:rPr lang="en-US" smtClean="0"/>
              <a:t>11/16/2023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3440C-EB5A-4359-9D20-E6A8F545613A}" type="slidenum">
              <a:rPr lang="en-US" smtClean="0"/>
              <a:t>‹#›</a:t>
            </a:fld>
            <a:endParaRPr lang="en-US"/>
          </a:p>
        </p:txBody>
      </p:sp>
    </p:spTree>
    <p:extLst>
      <p:ext uri="{BB962C8B-B14F-4D97-AF65-F5344CB8AC3E}">
        <p14:creationId xmlns:p14="http://schemas.microsoft.com/office/powerpoint/2010/main" val="39451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4F7B6656-B7EB-46C7-AC09-BA6ABD414174}" type="datetimeFigureOut">
              <a:rPr lang="en-US" smtClean="0"/>
              <a:t>11/16/2023</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E7F3440C-EB5A-4359-9D20-E6A8F545613A}" type="slidenum">
              <a:rPr lang="en-US" smtClean="0"/>
              <a:t>‹#›</a:t>
            </a:fld>
            <a:endParaRPr lang="en-US"/>
          </a:p>
        </p:txBody>
      </p:sp>
    </p:spTree>
    <p:extLst>
      <p:ext uri="{BB962C8B-B14F-4D97-AF65-F5344CB8AC3E}">
        <p14:creationId xmlns:p14="http://schemas.microsoft.com/office/powerpoint/2010/main" val="365901434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1" y="447189"/>
            <a:ext cx="7928999" cy="970451"/>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3"/>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4"/>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solidFill>
                <a:prstClr val="white"/>
              </a:solidFill>
              <a:cs typeface="Arial"/>
              <a:sym typeface="Arial"/>
            </a:endParaRPr>
          </a:p>
        </p:txBody>
      </p:sp>
      <p:sp>
        <p:nvSpPr>
          <p:cNvPr id="4" name="Date Placeholder 3"/>
          <p:cNvSpPr>
            <a:spLocks noGrp="1"/>
          </p:cNvSpPr>
          <p:nvPr>
            <p:ph type="dt" sz="half" idx="2"/>
          </p:nvPr>
        </p:nvSpPr>
        <p:spPr>
          <a:xfrm>
            <a:off x="7000969" y="6041364"/>
            <a:ext cx="1007780" cy="365125"/>
          </a:xfrm>
          <a:prstGeom prst="rect">
            <a:avLst/>
          </a:prstGeom>
        </p:spPr>
        <p:txBody>
          <a:bodyPr vert="horz" lIns="91440" tIns="45720" rIns="91440" bIns="45720" rtlCol="0" anchor="b"/>
          <a:lstStyle>
            <a:lvl1pPr algn="r">
              <a:defRPr sz="675">
                <a:solidFill>
                  <a:schemeClr val="tx1"/>
                </a:solidFill>
              </a:defRPr>
            </a:lvl1p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Slide Number Placeholder 5"/>
          <p:cNvSpPr>
            <a:spLocks noGrp="1"/>
          </p:cNvSpPr>
          <p:nvPr>
            <p:ph type="sldNum" sz="quarter" idx="4"/>
          </p:nvPr>
        </p:nvSpPr>
        <p:spPr>
          <a:xfrm>
            <a:off x="8008750" y="5915891"/>
            <a:ext cx="796616" cy="490599"/>
          </a:xfrm>
          <a:prstGeom prst="rect">
            <a:avLst/>
          </a:prstGeom>
        </p:spPr>
        <p:txBody>
          <a:bodyPr vert="horz" lIns="91440" tIns="45720" rIns="91440" bIns="10800" rtlCol="0" anchor="b"/>
          <a:lstStyle>
            <a:lvl1pPr algn="r">
              <a:defRPr sz="1500">
                <a:solidFill>
                  <a:schemeClr val="accent1"/>
                </a:solidFill>
              </a:defRPr>
            </a:lvl1p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3546254398"/>
      </p:ext>
    </p:extLst>
  </p:cSld>
  <p:clrMap bg1="dk1" tx1="lt1" bg2="dk2" tx2="lt2" accent1="accent1" accent2="accent2" accent3="accent3" accent4="accent4" accent5="accent5" accent6="accent6" hlink="hlink" folHlink="folHlink"/>
  <p:sldLayoutIdLst>
    <p:sldLayoutId id="2147483685" r:id="rId1"/>
  </p:sldLayoutIdLst>
  <p:txStyles>
    <p:titleStyle>
      <a:lvl1pPr algn="l" defTabSz="342892"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199" indent="-214308" algn="l" defTabSz="342892"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28" indent="-171446" algn="l" defTabSz="342892"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2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12"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799955"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099948"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39994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699933"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1" y="447189"/>
            <a:ext cx="7928999" cy="970451"/>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3"/>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4"/>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solidFill>
                <a:prstClr val="white"/>
              </a:solidFill>
              <a:cs typeface="Arial"/>
              <a:sym typeface="Arial"/>
            </a:endParaRPr>
          </a:p>
        </p:txBody>
      </p:sp>
      <p:sp>
        <p:nvSpPr>
          <p:cNvPr id="4" name="Date Placeholder 3"/>
          <p:cNvSpPr>
            <a:spLocks noGrp="1"/>
          </p:cNvSpPr>
          <p:nvPr>
            <p:ph type="dt" sz="half" idx="2"/>
          </p:nvPr>
        </p:nvSpPr>
        <p:spPr>
          <a:xfrm>
            <a:off x="7000969" y="6041364"/>
            <a:ext cx="1007780" cy="365125"/>
          </a:xfrm>
          <a:prstGeom prst="rect">
            <a:avLst/>
          </a:prstGeom>
        </p:spPr>
        <p:txBody>
          <a:bodyPr vert="horz" lIns="91440" tIns="45720" rIns="91440" bIns="45720" rtlCol="0" anchor="b"/>
          <a:lstStyle>
            <a:lvl1pPr algn="r">
              <a:defRPr sz="675">
                <a:solidFill>
                  <a:schemeClr val="tx1"/>
                </a:solidFill>
              </a:defRPr>
            </a:lvl1p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Slide Number Placeholder 5"/>
          <p:cNvSpPr>
            <a:spLocks noGrp="1"/>
          </p:cNvSpPr>
          <p:nvPr>
            <p:ph type="sldNum" sz="quarter" idx="4"/>
          </p:nvPr>
        </p:nvSpPr>
        <p:spPr>
          <a:xfrm>
            <a:off x="8008750" y="5915891"/>
            <a:ext cx="796616" cy="490599"/>
          </a:xfrm>
          <a:prstGeom prst="rect">
            <a:avLst/>
          </a:prstGeom>
        </p:spPr>
        <p:txBody>
          <a:bodyPr vert="horz" lIns="91440" tIns="45720" rIns="91440" bIns="10800" rtlCol="0" anchor="b"/>
          <a:lstStyle>
            <a:lvl1pPr algn="r">
              <a:defRPr sz="1500">
                <a:solidFill>
                  <a:schemeClr val="accent1"/>
                </a:solidFill>
              </a:defRPr>
            </a:lvl1p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1949473885"/>
      </p:ext>
    </p:extLst>
  </p:cSld>
  <p:clrMap bg1="dk1" tx1="lt1" bg2="dk2" tx2="lt2" accent1="accent1" accent2="accent2" accent3="accent3" accent4="accent4" accent5="accent5" accent6="accent6" hlink="hlink" folHlink="folHlink"/>
  <p:sldLayoutIdLst>
    <p:sldLayoutId id="2147483689" r:id="rId1"/>
  </p:sldLayoutIdLst>
  <p:txStyles>
    <p:titleStyle>
      <a:lvl1pPr algn="l" defTabSz="342892"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199" indent="-214308" algn="l" defTabSz="342892"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28" indent="-171446" algn="l" defTabSz="342892"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2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12"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799955"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099948"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39994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699933"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1" y="447189"/>
            <a:ext cx="7928999" cy="970451"/>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3"/>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4"/>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solidFill>
                <a:prstClr val="white"/>
              </a:solidFill>
              <a:cs typeface="Arial"/>
              <a:sym typeface="Arial"/>
            </a:endParaRPr>
          </a:p>
        </p:txBody>
      </p:sp>
      <p:sp>
        <p:nvSpPr>
          <p:cNvPr id="4" name="Date Placeholder 3"/>
          <p:cNvSpPr>
            <a:spLocks noGrp="1"/>
          </p:cNvSpPr>
          <p:nvPr>
            <p:ph type="dt" sz="half" idx="2"/>
          </p:nvPr>
        </p:nvSpPr>
        <p:spPr>
          <a:xfrm>
            <a:off x="7000969" y="6041364"/>
            <a:ext cx="1007780" cy="365125"/>
          </a:xfrm>
          <a:prstGeom prst="rect">
            <a:avLst/>
          </a:prstGeom>
        </p:spPr>
        <p:txBody>
          <a:bodyPr vert="horz" lIns="91440" tIns="45720" rIns="91440" bIns="45720" rtlCol="0" anchor="b"/>
          <a:lstStyle>
            <a:lvl1pPr algn="r">
              <a:defRPr sz="675">
                <a:solidFill>
                  <a:schemeClr val="tx1"/>
                </a:solidFill>
              </a:defRPr>
            </a:lvl1p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Slide Number Placeholder 5"/>
          <p:cNvSpPr>
            <a:spLocks noGrp="1"/>
          </p:cNvSpPr>
          <p:nvPr>
            <p:ph type="sldNum" sz="quarter" idx="4"/>
          </p:nvPr>
        </p:nvSpPr>
        <p:spPr>
          <a:xfrm>
            <a:off x="8008750" y="5915891"/>
            <a:ext cx="796616" cy="490599"/>
          </a:xfrm>
          <a:prstGeom prst="rect">
            <a:avLst/>
          </a:prstGeom>
        </p:spPr>
        <p:txBody>
          <a:bodyPr vert="horz" lIns="91440" tIns="45720" rIns="91440" bIns="10800" rtlCol="0" anchor="b"/>
          <a:lstStyle>
            <a:lvl1pPr algn="r">
              <a:defRPr sz="1500">
                <a:solidFill>
                  <a:schemeClr val="accent1"/>
                </a:solidFill>
              </a:defRPr>
            </a:lvl1p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445195413"/>
      </p:ext>
    </p:extLst>
  </p:cSld>
  <p:clrMap bg1="dk1" tx1="lt1" bg2="dk2" tx2="lt2" accent1="accent1" accent2="accent2" accent3="accent3" accent4="accent4" accent5="accent5" accent6="accent6" hlink="hlink" folHlink="folHlink"/>
  <p:sldLayoutIdLst>
    <p:sldLayoutId id="2147483691" r:id="rId1"/>
  </p:sldLayoutIdLst>
  <p:txStyles>
    <p:titleStyle>
      <a:lvl1pPr algn="l" defTabSz="342892"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199" indent="-214308" algn="l" defTabSz="342892"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28" indent="-171446" algn="l" defTabSz="342892"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2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12"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799955"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099948"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39994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699933"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1" y="447189"/>
            <a:ext cx="7928999" cy="970451"/>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3"/>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4"/>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solidFill>
                <a:prstClr val="white"/>
              </a:solidFill>
              <a:cs typeface="Arial"/>
              <a:sym typeface="Arial"/>
            </a:endParaRPr>
          </a:p>
        </p:txBody>
      </p:sp>
      <p:sp>
        <p:nvSpPr>
          <p:cNvPr id="4" name="Date Placeholder 3"/>
          <p:cNvSpPr>
            <a:spLocks noGrp="1"/>
          </p:cNvSpPr>
          <p:nvPr>
            <p:ph type="dt" sz="half" idx="2"/>
          </p:nvPr>
        </p:nvSpPr>
        <p:spPr>
          <a:xfrm>
            <a:off x="7000969" y="6041364"/>
            <a:ext cx="1007780" cy="365125"/>
          </a:xfrm>
          <a:prstGeom prst="rect">
            <a:avLst/>
          </a:prstGeom>
        </p:spPr>
        <p:txBody>
          <a:bodyPr vert="horz" lIns="91440" tIns="45720" rIns="91440" bIns="45720" rtlCol="0" anchor="b"/>
          <a:lstStyle>
            <a:lvl1pPr algn="r">
              <a:defRPr sz="675">
                <a:solidFill>
                  <a:schemeClr val="tx1"/>
                </a:solidFill>
              </a:defRPr>
            </a:lvl1pPr>
          </a:lstStyle>
          <a:p>
            <a:fld id="{EF52075A-C5E3-4E53-921E-6AA892BB8B8F}" type="datetimeFigureOut">
              <a:rPr lang="en-US" smtClean="0">
                <a:solidFill>
                  <a:prstClr val="white"/>
                </a:solidFill>
                <a:cs typeface="Arial"/>
                <a:sym typeface="Arial"/>
              </a:rPr>
              <a:pPr/>
              <a:t>11/16/2023</a:t>
            </a:fld>
            <a:endParaRPr lang="en-US" dirty="0">
              <a:solidFill>
                <a:prstClr val="white"/>
              </a:solidFill>
              <a:cs typeface="Arial"/>
              <a:sym typeface="Arial"/>
            </a:endParaRPr>
          </a:p>
        </p:txBody>
      </p:sp>
      <p:sp>
        <p:nvSpPr>
          <p:cNvPr id="6" name="Slide Number Placeholder 5"/>
          <p:cNvSpPr>
            <a:spLocks noGrp="1"/>
          </p:cNvSpPr>
          <p:nvPr>
            <p:ph type="sldNum" sz="quarter" idx="4"/>
          </p:nvPr>
        </p:nvSpPr>
        <p:spPr>
          <a:xfrm>
            <a:off x="8008750" y="5915891"/>
            <a:ext cx="796616" cy="490599"/>
          </a:xfrm>
          <a:prstGeom prst="rect">
            <a:avLst/>
          </a:prstGeom>
        </p:spPr>
        <p:txBody>
          <a:bodyPr vert="horz" lIns="91440" tIns="45720" rIns="91440" bIns="10800" rtlCol="0" anchor="b"/>
          <a:lstStyle>
            <a:lvl1pPr algn="r">
              <a:defRPr sz="1500">
                <a:solidFill>
                  <a:schemeClr val="accent1"/>
                </a:solidFill>
              </a:defRPr>
            </a:lvl1pPr>
          </a:lstStyle>
          <a:p>
            <a:fld id="{E4C59C3E-4EF1-4FD1-A42C-32EE283410B7}" type="slidenum">
              <a:rPr lang="en-US" smtClean="0">
                <a:solidFill>
                  <a:srgbClr val="00C6BB"/>
                </a:solidFill>
                <a:cs typeface="Arial"/>
                <a:sym typeface="Arial"/>
              </a:rPr>
              <a:pPr/>
              <a:t>‹#›</a:t>
            </a:fld>
            <a:endParaRPr lang="en-US" dirty="0">
              <a:solidFill>
                <a:srgbClr val="00C6BB"/>
              </a:solidFill>
              <a:cs typeface="Arial"/>
              <a:sym typeface="Arial"/>
            </a:endParaRPr>
          </a:p>
        </p:txBody>
      </p:sp>
    </p:spTree>
    <p:extLst>
      <p:ext uri="{BB962C8B-B14F-4D97-AF65-F5344CB8AC3E}">
        <p14:creationId xmlns:p14="http://schemas.microsoft.com/office/powerpoint/2010/main" val="1126376450"/>
      </p:ext>
    </p:extLst>
  </p:cSld>
  <p:clrMap bg1="dk1" tx1="lt1" bg2="dk2" tx2="lt2" accent1="accent1" accent2="accent2" accent3="accent3" accent4="accent4" accent5="accent5" accent6="accent6" hlink="hlink" folHlink="folHlink"/>
  <p:sldLayoutIdLst>
    <p:sldLayoutId id="2147483693" r:id="rId1"/>
  </p:sldLayoutIdLst>
  <p:txStyles>
    <p:titleStyle>
      <a:lvl1pPr algn="l" defTabSz="342892"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199" indent="-214308" algn="l" defTabSz="342892"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28" indent="-171446" algn="l" defTabSz="342892"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2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12"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799955"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099948"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39994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699933"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2pga.org/the-special-needs-databa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howtosecurethefuture.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theadmh.org/new-external-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hyperlink" Target="https://www.gagives.org/organization/Admh" TargetMode="Externa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www.theadmh.org/events"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0.emf"/><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mailto:info@theadmh.org"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headmh.org/patientvideos"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dunamised.org/"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ww.nws.noaa.gov/nwr/"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dunamised.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gatewayassociation.ca/family-support-for-children-with-disabilities-fscd-what-is-it-and-how-you-get-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501" y="1944112"/>
            <a:ext cx="5339847" cy="2228288"/>
          </a:xfrm>
        </p:spPr>
        <p:txBody>
          <a:bodyPr/>
          <a:lstStyle/>
          <a:p>
            <a:r>
              <a:rPr lang="en-US" dirty="0"/>
              <a:t>First Things First:</a:t>
            </a:r>
            <a:br>
              <a:rPr lang="en-US" dirty="0"/>
            </a:br>
            <a:r>
              <a:rPr lang="en-US" dirty="0"/>
              <a:t>Letter of Intent, Emergency Plan</a:t>
            </a:r>
          </a:p>
        </p:txBody>
      </p:sp>
      <p:sp>
        <p:nvSpPr>
          <p:cNvPr id="3" name="Subtitle 2"/>
          <p:cNvSpPr>
            <a:spLocks noGrp="1"/>
          </p:cNvSpPr>
          <p:nvPr>
            <p:ph type="subTitle" idx="1"/>
          </p:nvPr>
        </p:nvSpPr>
        <p:spPr>
          <a:xfrm>
            <a:off x="607501" y="4817885"/>
            <a:ext cx="7929000" cy="707229"/>
          </a:xfrm>
        </p:spPr>
        <p:txBody>
          <a:bodyPr>
            <a:normAutofit fontScale="25000" lnSpcReduction="20000"/>
          </a:bodyPr>
          <a:lstStyle/>
          <a:p>
            <a:endParaRPr lang="en-US" dirty="0"/>
          </a:p>
          <a:p>
            <a:pPr algn="r"/>
            <a:r>
              <a:rPr lang="en-US" sz="5600" b="1" dirty="0"/>
              <a:t>Session Nine</a:t>
            </a:r>
          </a:p>
          <a:p>
            <a:pPr algn="r"/>
            <a:r>
              <a:rPr lang="en-US" sz="5600" b="1" dirty="0"/>
              <a:t>ADMH Webinar Series for Families</a:t>
            </a:r>
          </a:p>
        </p:txBody>
      </p:sp>
      <p:pic>
        <p:nvPicPr>
          <p:cNvPr id="6" name="Picture 5"/>
          <p:cNvPicPr>
            <a:picLocks noChangeAspect="1"/>
          </p:cNvPicPr>
          <p:nvPr/>
        </p:nvPicPr>
        <p:blipFill>
          <a:blip r:embed="rId2"/>
          <a:stretch>
            <a:fillRect/>
          </a:stretch>
        </p:blipFill>
        <p:spPr>
          <a:xfrm>
            <a:off x="6334779" y="1115154"/>
            <a:ext cx="2536031" cy="1943100"/>
          </a:xfrm>
          <a:prstGeom prst="rect">
            <a:avLst/>
          </a:prstGeom>
        </p:spPr>
      </p:pic>
    </p:spTree>
    <p:extLst>
      <p:ext uri="{BB962C8B-B14F-4D97-AF65-F5344CB8AC3E}">
        <p14:creationId xmlns:p14="http://schemas.microsoft.com/office/powerpoint/2010/main" val="69099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76200"/>
            <a:ext cx="8229600" cy="1143000"/>
          </a:xfrm>
        </p:spPr>
        <p:txBody>
          <a:bodyPr/>
          <a:lstStyle/>
          <a:p>
            <a:r>
              <a:rPr lang="en-US" dirty="0"/>
              <a:t>Current Medical Concerns</a:t>
            </a:r>
          </a:p>
        </p:txBody>
      </p:sp>
      <p:sp>
        <p:nvSpPr>
          <p:cNvPr id="3" name="Content Placeholder 2"/>
          <p:cNvSpPr>
            <a:spLocks noGrp="1"/>
          </p:cNvSpPr>
          <p:nvPr>
            <p:ph idx="1"/>
          </p:nvPr>
        </p:nvSpPr>
        <p:spPr>
          <a:xfrm>
            <a:off x="457200" y="1524000"/>
            <a:ext cx="4419600" cy="5029200"/>
          </a:xfrm>
        </p:spPr>
        <p:txBody>
          <a:bodyPr>
            <a:normAutofit fontScale="92500" lnSpcReduction="10000"/>
          </a:bodyPr>
          <a:lstStyle/>
          <a:p>
            <a:r>
              <a:rPr lang="en-US" dirty="0"/>
              <a:t>Emergency room visits</a:t>
            </a:r>
          </a:p>
          <a:p>
            <a:r>
              <a:rPr lang="en-US" dirty="0"/>
              <a:t>Seizures </a:t>
            </a:r>
          </a:p>
          <a:p>
            <a:pPr lvl="1"/>
            <a:r>
              <a:rPr lang="en-US" dirty="0"/>
              <a:t>Procedures and aftercare</a:t>
            </a:r>
          </a:p>
          <a:p>
            <a:r>
              <a:rPr lang="en-US" dirty="0"/>
              <a:t>Medications/Dosages</a:t>
            </a:r>
          </a:p>
          <a:p>
            <a:pPr lvl="1"/>
            <a:r>
              <a:rPr lang="en-US" dirty="0"/>
              <a:t>Need monitoring</a:t>
            </a:r>
          </a:p>
          <a:p>
            <a:r>
              <a:rPr lang="en-US" dirty="0"/>
              <a:t>Allergies</a:t>
            </a:r>
          </a:p>
          <a:p>
            <a:pPr lvl="1"/>
            <a:r>
              <a:rPr lang="en-US" dirty="0"/>
              <a:t>Epi-pen?</a:t>
            </a:r>
          </a:p>
          <a:p>
            <a:r>
              <a:rPr lang="en-US" dirty="0"/>
              <a:t>Chronic conditions</a:t>
            </a:r>
          </a:p>
          <a:p>
            <a:r>
              <a:rPr lang="en-US" dirty="0"/>
              <a:t>Behavior Intervention</a:t>
            </a:r>
          </a:p>
          <a:p>
            <a:r>
              <a:rPr lang="en-US" dirty="0"/>
              <a:t>Mental Health concerns</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2512894" cy="269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81600" y="4572000"/>
            <a:ext cx="3541226" cy="1815882"/>
          </a:xfrm>
          <a:prstGeom prst="rect">
            <a:avLst/>
          </a:prstGeom>
          <a:noFill/>
        </p:spPr>
        <p:txBody>
          <a:bodyPr wrap="none" rtlCol="0">
            <a:spAutoFit/>
          </a:bodyPr>
          <a:lstStyle/>
          <a:p>
            <a:r>
              <a:rPr lang="en-US" sz="2800" i="1" dirty="0"/>
              <a:t>Sitara Nayak from P2P </a:t>
            </a:r>
          </a:p>
          <a:p>
            <a:r>
              <a:rPr lang="en-US" sz="2800" i="1" dirty="0"/>
              <a:t>suggests that creating</a:t>
            </a:r>
          </a:p>
          <a:p>
            <a:r>
              <a:rPr lang="en-US" sz="2800" i="1" dirty="0"/>
              <a:t>a one sheet update </a:t>
            </a:r>
          </a:p>
          <a:p>
            <a:r>
              <a:rPr lang="en-US" sz="2800" i="1" dirty="0"/>
              <a:t>for your PCP.</a:t>
            </a:r>
          </a:p>
        </p:txBody>
      </p:sp>
    </p:spTree>
    <p:extLst>
      <p:ext uri="{BB962C8B-B14F-4D97-AF65-F5344CB8AC3E}">
        <p14:creationId xmlns:p14="http://schemas.microsoft.com/office/powerpoint/2010/main" val="1657945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Therapies – Past and Present</a:t>
            </a: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a:t>Physical Therapy</a:t>
            </a:r>
          </a:p>
          <a:p>
            <a:pPr lvl="1"/>
            <a:r>
              <a:rPr lang="en-US" dirty="0"/>
              <a:t>Does the individual have typical mobility? </a:t>
            </a:r>
          </a:p>
          <a:p>
            <a:r>
              <a:rPr lang="en-US" dirty="0"/>
              <a:t>Speech</a:t>
            </a:r>
          </a:p>
          <a:p>
            <a:pPr lvl="1"/>
            <a:r>
              <a:rPr lang="en-US" dirty="0"/>
              <a:t>Does the individual speak or do they use a communication system?  Do they need language processing support?</a:t>
            </a:r>
          </a:p>
          <a:p>
            <a:r>
              <a:rPr lang="en-US" dirty="0"/>
              <a:t>Occupational Therapy</a:t>
            </a:r>
          </a:p>
          <a:p>
            <a:pPr lvl="1"/>
            <a:r>
              <a:rPr lang="en-US" dirty="0"/>
              <a:t>Does the individual need help with fine motor tasks for daily living, school, or work?</a:t>
            </a:r>
          </a:p>
          <a:p>
            <a:r>
              <a:rPr lang="en-US" dirty="0"/>
              <a:t>Sensory Integration</a:t>
            </a:r>
          </a:p>
          <a:p>
            <a:pPr lvl="1"/>
            <a:r>
              <a:rPr lang="en-US" dirty="0"/>
              <a:t>Does the individual need help in integrating the information that is coming into the brain from the senses?</a:t>
            </a:r>
          </a:p>
          <a:p>
            <a:pPr lvl="1"/>
            <a:endParaRPr lang="en-US" dirty="0"/>
          </a:p>
          <a:p>
            <a:pPr lvl="1"/>
            <a:endParaRPr lang="en-US" dirty="0"/>
          </a:p>
        </p:txBody>
      </p:sp>
    </p:spTree>
    <p:extLst>
      <p:ext uri="{BB962C8B-B14F-4D97-AF65-F5344CB8AC3E}">
        <p14:creationId xmlns:p14="http://schemas.microsoft.com/office/powerpoint/2010/main" val="60694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36443"/>
            <a:ext cx="8229600" cy="1143000"/>
          </a:xfrm>
        </p:spPr>
        <p:txBody>
          <a:bodyPr>
            <a:normAutofit fontScale="90000"/>
          </a:bodyPr>
          <a:lstStyle/>
          <a:p>
            <a:r>
              <a:rPr lang="en-US" dirty="0"/>
              <a:t>What Kinds of Assistive Technology?</a:t>
            </a:r>
          </a:p>
        </p:txBody>
      </p:sp>
      <p:sp>
        <p:nvSpPr>
          <p:cNvPr id="3" name="Content Placeholder 2"/>
          <p:cNvSpPr>
            <a:spLocks noGrp="1"/>
          </p:cNvSpPr>
          <p:nvPr>
            <p:ph idx="1"/>
          </p:nvPr>
        </p:nvSpPr>
        <p:spPr>
          <a:xfrm>
            <a:off x="381000" y="1600200"/>
            <a:ext cx="3352800" cy="5082846"/>
          </a:xfrm>
        </p:spPr>
        <p:txBody>
          <a:bodyPr>
            <a:normAutofit fontScale="85000" lnSpcReduction="20000"/>
          </a:bodyPr>
          <a:lstStyle/>
          <a:p>
            <a:pPr marL="0" indent="0">
              <a:buNone/>
            </a:pPr>
            <a:r>
              <a:rPr lang="en-US" dirty="0"/>
              <a:t>Assistive technology is defined as “any item, piece of equipment or product system, whether acquired commercially off the shelf, modified, or customized, that is used to increase, maintain, or improve the functional capabilities of children with disabilities.”        </a:t>
            </a:r>
          </a:p>
          <a:p>
            <a:pPr marL="0" indent="0">
              <a:buNone/>
            </a:pPr>
            <a:r>
              <a:rPr lang="en-US" sz="2100" dirty="0"/>
              <a:t>                                      IDEA 2004</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95400"/>
            <a:ext cx="5029200" cy="512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6313714"/>
            <a:ext cx="1003352" cy="369332"/>
          </a:xfrm>
          <a:prstGeom prst="rect">
            <a:avLst/>
          </a:prstGeom>
          <a:noFill/>
        </p:spPr>
        <p:txBody>
          <a:bodyPr wrap="none" rtlCol="0">
            <a:spAutoFit/>
          </a:bodyPr>
          <a:lstStyle/>
          <a:p>
            <a:r>
              <a:rPr lang="en-US" dirty="0"/>
              <a:t>Gpat.org</a:t>
            </a:r>
          </a:p>
        </p:txBody>
      </p:sp>
    </p:spTree>
    <p:extLst>
      <p:ext uri="{BB962C8B-B14F-4D97-AF65-F5344CB8AC3E}">
        <p14:creationId xmlns:p14="http://schemas.microsoft.com/office/powerpoint/2010/main" val="429184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452"/>
            <a:ext cx="9144000" cy="138704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85795"/>
            <a:ext cx="8229600" cy="1143000"/>
          </a:xfrm>
        </p:spPr>
        <p:txBody>
          <a:bodyPr/>
          <a:lstStyle/>
          <a:p>
            <a:r>
              <a:rPr lang="en-US" dirty="0"/>
              <a:t>Daily Living Aids</a:t>
            </a:r>
          </a:p>
        </p:txBody>
      </p:sp>
      <p:sp>
        <p:nvSpPr>
          <p:cNvPr id="3" name="Content Placeholder 2"/>
          <p:cNvSpPr>
            <a:spLocks noGrp="1"/>
          </p:cNvSpPr>
          <p:nvPr>
            <p:ph idx="1"/>
          </p:nvPr>
        </p:nvSpPr>
        <p:spPr>
          <a:xfrm>
            <a:off x="457200" y="1600200"/>
            <a:ext cx="4572000" cy="4800600"/>
          </a:xfrm>
        </p:spPr>
        <p:txBody>
          <a:bodyPr>
            <a:normAutofit fontScale="77500" lnSpcReduction="20000"/>
          </a:bodyPr>
          <a:lstStyle/>
          <a:p>
            <a:r>
              <a:rPr lang="en-US" sz="3100" dirty="0"/>
              <a:t>Glasses</a:t>
            </a:r>
          </a:p>
          <a:p>
            <a:endParaRPr lang="en-US" sz="3100" dirty="0"/>
          </a:p>
          <a:p>
            <a:r>
              <a:rPr lang="en-US" sz="3100" dirty="0"/>
              <a:t>Hearing Aids</a:t>
            </a:r>
          </a:p>
          <a:p>
            <a:pPr lvl="1"/>
            <a:r>
              <a:rPr lang="en-US" sz="3100" dirty="0"/>
              <a:t>Support for adjustments</a:t>
            </a:r>
          </a:p>
          <a:p>
            <a:endParaRPr lang="en-US" sz="3100" dirty="0"/>
          </a:p>
          <a:p>
            <a:r>
              <a:rPr lang="en-US" sz="3100" dirty="0"/>
              <a:t>Mobility aids</a:t>
            </a:r>
          </a:p>
          <a:p>
            <a:pPr lvl="1"/>
            <a:r>
              <a:rPr lang="en-US" sz="3100" dirty="0"/>
              <a:t>Wheelchair, walker</a:t>
            </a:r>
          </a:p>
          <a:p>
            <a:pPr lvl="1"/>
            <a:r>
              <a:rPr lang="en-US" sz="3100" dirty="0"/>
              <a:t>Shower chair</a:t>
            </a:r>
          </a:p>
          <a:p>
            <a:pPr lvl="1"/>
            <a:r>
              <a:rPr lang="en-US" sz="3100" dirty="0"/>
              <a:t>Lift</a:t>
            </a:r>
          </a:p>
          <a:p>
            <a:pPr lvl="1"/>
            <a:r>
              <a:rPr lang="en-US" sz="3100" dirty="0"/>
              <a:t>Special dishes or              eating utensils</a:t>
            </a:r>
          </a:p>
          <a:p>
            <a:pPr lvl="1"/>
            <a:endParaRPr lang="en-US" dirty="0"/>
          </a:p>
          <a:p>
            <a:pPr marL="457200" lvl="1" indent="0">
              <a:buNone/>
            </a:pPr>
            <a:r>
              <a:rPr lang="en-US" dirty="0"/>
              <a:t> </a:t>
            </a:r>
          </a:p>
          <a:p>
            <a:endParaRPr lang="en-US" dirty="0"/>
          </a:p>
          <a:p>
            <a:endParaRPr lang="en-US" dirty="0"/>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587" y="1760537"/>
            <a:ext cx="1975085" cy="73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74" y="1417638"/>
            <a:ext cx="310376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7162800" y="3768656"/>
            <a:ext cx="1860605" cy="1908313"/>
          </a:xfrm>
          <a:prstGeom prst="rect">
            <a:avLst/>
          </a:prstGeom>
        </p:spPr>
      </p:pic>
      <p:pic>
        <p:nvPicPr>
          <p:cNvPr id="5" name="Picture 4"/>
          <p:cNvPicPr>
            <a:picLocks noChangeAspect="1"/>
          </p:cNvPicPr>
          <p:nvPr/>
        </p:nvPicPr>
        <p:blipFill>
          <a:blip r:embed="rId6"/>
          <a:stretch>
            <a:fillRect/>
          </a:stretch>
        </p:blipFill>
        <p:spPr>
          <a:xfrm>
            <a:off x="3713987" y="4191000"/>
            <a:ext cx="3314700" cy="2209800"/>
          </a:xfrm>
          <a:prstGeom prst="rect">
            <a:avLst/>
          </a:prstGeom>
        </p:spPr>
      </p:pic>
      <p:sp>
        <p:nvSpPr>
          <p:cNvPr id="6" name="TextBox 5"/>
          <p:cNvSpPr txBox="1"/>
          <p:nvPr/>
        </p:nvSpPr>
        <p:spPr>
          <a:xfrm>
            <a:off x="4269585" y="6477000"/>
            <a:ext cx="1750215" cy="261610"/>
          </a:xfrm>
          <a:prstGeom prst="rect">
            <a:avLst/>
          </a:prstGeom>
          <a:noFill/>
        </p:spPr>
        <p:txBody>
          <a:bodyPr wrap="square" rtlCol="0">
            <a:spAutoFit/>
          </a:bodyPr>
          <a:lstStyle/>
          <a:p>
            <a:r>
              <a:rPr lang="en-US" sz="1100" dirty="0"/>
              <a:t>Penfield Building Blocks</a:t>
            </a:r>
          </a:p>
        </p:txBody>
      </p:sp>
      <p:sp>
        <p:nvSpPr>
          <p:cNvPr id="7" name="TextBox 6"/>
          <p:cNvSpPr txBox="1"/>
          <p:nvPr/>
        </p:nvSpPr>
        <p:spPr>
          <a:xfrm>
            <a:off x="7620000" y="5676969"/>
            <a:ext cx="1066800" cy="261610"/>
          </a:xfrm>
          <a:prstGeom prst="rect">
            <a:avLst/>
          </a:prstGeom>
          <a:noFill/>
        </p:spPr>
        <p:txBody>
          <a:bodyPr wrap="square" rtlCol="0">
            <a:spAutoFit/>
          </a:bodyPr>
          <a:lstStyle/>
          <a:p>
            <a:r>
              <a:rPr lang="en-US" sz="1100" dirty="0"/>
              <a:t>Pinterest </a:t>
            </a:r>
          </a:p>
        </p:txBody>
      </p:sp>
    </p:spTree>
    <p:extLst>
      <p:ext uri="{BB962C8B-B14F-4D97-AF65-F5344CB8AC3E}">
        <p14:creationId xmlns:p14="http://schemas.microsoft.com/office/powerpoint/2010/main" val="273581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407" y="1215754"/>
            <a:ext cx="2623993"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48452"/>
            <a:ext cx="9144000" cy="137982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6266"/>
            <a:ext cx="8229600" cy="1143000"/>
          </a:xfrm>
        </p:spPr>
        <p:txBody>
          <a:bodyPr/>
          <a:lstStyle/>
          <a:p>
            <a:r>
              <a:rPr lang="en-US" dirty="0"/>
              <a:t>Communication Aids</a:t>
            </a:r>
          </a:p>
        </p:txBody>
      </p:sp>
      <p:sp>
        <p:nvSpPr>
          <p:cNvPr id="3" name="Content Placeholder 2"/>
          <p:cNvSpPr>
            <a:spLocks noGrp="1"/>
          </p:cNvSpPr>
          <p:nvPr>
            <p:ph idx="1"/>
          </p:nvPr>
        </p:nvSpPr>
        <p:spPr>
          <a:xfrm>
            <a:off x="457200" y="1600200"/>
            <a:ext cx="5715000" cy="4525963"/>
          </a:xfrm>
        </p:spPr>
        <p:txBody>
          <a:bodyPr/>
          <a:lstStyle/>
          <a:p>
            <a:r>
              <a:rPr lang="en-US" dirty="0"/>
              <a:t>No or low-tech solutions</a:t>
            </a:r>
          </a:p>
          <a:p>
            <a:pPr lvl="1"/>
            <a:r>
              <a:rPr lang="en-US" dirty="0"/>
              <a:t>Pictures or symbols in a notebook</a:t>
            </a:r>
          </a:p>
          <a:p>
            <a:r>
              <a:rPr lang="en-US" dirty="0"/>
              <a:t>Mid tech solutions</a:t>
            </a:r>
          </a:p>
          <a:p>
            <a:pPr lvl="1"/>
            <a:r>
              <a:rPr lang="en-US" dirty="0"/>
              <a:t>Battery operated solutions</a:t>
            </a:r>
          </a:p>
          <a:p>
            <a:r>
              <a:rPr lang="en-US" dirty="0"/>
              <a:t>High Tech solutions</a:t>
            </a:r>
          </a:p>
          <a:p>
            <a:pPr lvl="1"/>
            <a:r>
              <a:rPr lang="en-US" dirty="0"/>
              <a:t>iPad, tablet, or dedicated communication device</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991932"/>
            <a:ext cx="2565400" cy="186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316017"/>
            <a:ext cx="2549979" cy="152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825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10200" y="3947319"/>
            <a:ext cx="2936214" cy="2936214"/>
          </a:xfrm>
          <a:prstGeom prst="rect">
            <a:avLst/>
          </a:prstGeom>
        </p:spPr>
      </p:pic>
      <p:pic>
        <p:nvPicPr>
          <p:cNvPr id="4" name="Picture 3"/>
          <p:cNvPicPr>
            <a:picLocks noChangeAspect="1"/>
          </p:cNvPicPr>
          <p:nvPr/>
        </p:nvPicPr>
        <p:blipFill>
          <a:blip r:embed="rId3"/>
          <a:stretch>
            <a:fillRect/>
          </a:stretch>
        </p:blipFill>
        <p:spPr>
          <a:xfrm>
            <a:off x="19878" y="0"/>
            <a:ext cx="9144000" cy="1524000"/>
          </a:xfrm>
          <a:prstGeom prst="rect">
            <a:avLst/>
          </a:prstGeom>
        </p:spPr>
      </p:pic>
      <p:sp>
        <p:nvSpPr>
          <p:cNvPr id="2" name="Title 1"/>
          <p:cNvSpPr>
            <a:spLocks noGrp="1"/>
          </p:cNvSpPr>
          <p:nvPr>
            <p:ph type="title"/>
          </p:nvPr>
        </p:nvSpPr>
        <p:spPr/>
        <p:txBody>
          <a:bodyPr>
            <a:normAutofit/>
          </a:bodyPr>
          <a:lstStyle/>
          <a:p>
            <a:r>
              <a:rPr lang="en-US" dirty="0">
                <a:solidFill>
                  <a:schemeClr val="bg1"/>
                </a:solidFill>
              </a:rPr>
              <a:t>Phone, Devices, and Passwords</a:t>
            </a:r>
          </a:p>
        </p:txBody>
      </p:sp>
      <p:sp>
        <p:nvSpPr>
          <p:cNvPr id="3" name="Content Placeholder 2"/>
          <p:cNvSpPr>
            <a:spLocks noGrp="1"/>
          </p:cNvSpPr>
          <p:nvPr>
            <p:ph idx="1"/>
          </p:nvPr>
        </p:nvSpPr>
        <p:spPr>
          <a:xfrm>
            <a:off x="210378" y="1798637"/>
            <a:ext cx="4818822" cy="4777925"/>
          </a:xfrm>
        </p:spPr>
        <p:txBody>
          <a:bodyPr>
            <a:normAutofit fontScale="85000" lnSpcReduction="10000"/>
          </a:bodyPr>
          <a:lstStyle/>
          <a:p>
            <a:pPr marL="0" indent="0">
              <a:buNone/>
            </a:pPr>
            <a:r>
              <a:rPr lang="en-US" dirty="0"/>
              <a:t>Does your loved one have their own phone?</a:t>
            </a:r>
          </a:p>
          <a:p>
            <a:pPr marL="0" indent="0">
              <a:buNone/>
            </a:pPr>
            <a:r>
              <a:rPr lang="en-US" dirty="0"/>
              <a:t>	</a:t>
            </a:r>
            <a:r>
              <a:rPr lang="en-US" dirty="0" err="1"/>
              <a:t>Ipad</a:t>
            </a:r>
            <a:r>
              <a:rPr lang="en-US" dirty="0"/>
              <a:t>? 		</a:t>
            </a:r>
          </a:p>
          <a:p>
            <a:pPr marL="0" indent="0">
              <a:buNone/>
            </a:pPr>
            <a:r>
              <a:rPr lang="en-US" dirty="0"/>
              <a:t>	Computer?  </a:t>
            </a:r>
          </a:p>
          <a:p>
            <a:pPr marL="0" indent="0">
              <a:buNone/>
            </a:pPr>
            <a:r>
              <a:rPr lang="en-US" dirty="0"/>
              <a:t>What are the passwords*</a:t>
            </a:r>
          </a:p>
          <a:p>
            <a:pPr marL="0" indent="0">
              <a:buNone/>
            </a:pPr>
            <a:r>
              <a:rPr lang="en-US" dirty="0"/>
              <a:t>Is there a special purpose for the device (i.e. communication)?</a:t>
            </a:r>
          </a:p>
          <a:p>
            <a:pPr marL="0" indent="0">
              <a:buNone/>
            </a:pPr>
            <a:r>
              <a:rPr lang="en-US" dirty="0"/>
              <a:t>What apps are important to him or her?</a:t>
            </a:r>
          </a:p>
          <a:p>
            <a:pPr marL="0" indent="0">
              <a:buNone/>
            </a:pPr>
            <a:r>
              <a:rPr lang="en-US" dirty="0"/>
              <a:t>Do they need protective cases?</a:t>
            </a:r>
          </a:p>
        </p:txBody>
      </p:sp>
      <p:pic>
        <p:nvPicPr>
          <p:cNvPr id="5" name="Picture 4"/>
          <p:cNvPicPr>
            <a:picLocks noChangeAspect="1"/>
          </p:cNvPicPr>
          <p:nvPr/>
        </p:nvPicPr>
        <p:blipFill>
          <a:blip r:embed="rId4"/>
          <a:stretch>
            <a:fillRect/>
          </a:stretch>
        </p:blipFill>
        <p:spPr>
          <a:xfrm>
            <a:off x="4944470" y="1692276"/>
            <a:ext cx="4174130" cy="2398294"/>
          </a:xfrm>
          <a:prstGeom prst="rect">
            <a:avLst/>
          </a:prstGeom>
        </p:spPr>
      </p:pic>
      <p:sp>
        <p:nvSpPr>
          <p:cNvPr id="6" name="TextBox 5"/>
          <p:cNvSpPr txBox="1"/>
          <p:nvPr/>
        </p:nvSpPr>
        <p:spPr>
          <a:xfrm>
            <a:off x="8569492" y="4065170"/>
            <a:ext cx="1219200" cy="276999"/>
          </a:xfrm>
          <a:prstGeom prst="rect">
            <a:avLst/>
          </a:prstGeom>
          <a:noFill/>
        </p:spPr>
        <p:txBody>
          <a:bodyPr wrap="square" rtlCol="0">
            <a:spAutoFit/>
          </a:bodyPr>
          <a:lstStyle/>
          <a:p>
            <a:r>
              <a:rPr lang="en-US" sz="1200" dirty="0"/>
              <a:t>AARP</a:t>
            </a:r>
          </a:p>
        </p:txBody>
      </p:sp>
      <p:sp>
        <p:nvSpPr>
          <p:cNvPr id="8" name="TextBox 7"/>
          <p:cNvSpPr txBox="1"/>
          <p:nvPr/>
        </p:nvSpPr>
        <p:spPr>
          <a:xfrm>
            <a:off x="7893479" y="6576563"/>
            <a:ext cx="905870" cy="276999"/>
          </a:xfrm>
          <a:prstGeom prst="rect">
            <a:avLst/>
          </a:prstGeom>
          <a:noFill/>
        </p:spPr>
        <p:txBody>
          <a:bodyPr wrap="square" rtlCol="0">
            <a:spAutoFit/>
          </a:bodyPr>
          <a:lstStyle/>
          <a:p>
            <a:r>
              <a:rPr lang="en-US" sz="1200" dirty="0"/>
              <a:t>Amazon</a:t>
            </a:r>
          </a:p>
        </p:txBody>
      </p:sp>
    </p:spTree>
    <p:extLst>
      <p:ext uri="{BB962C8B-B14F-4D97-AF65-F5344CB8AC3E}">
        <p14:creationId xmlns:p14="http://schemas.microsoft.com/office/powerpoint/2010/main" val="384800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286929"/>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77078" y="0"/>
            <a:ext cx="8229600" cy="1143000"/>
          </a:xfrm>
        </p:spPr>
        <p:txBody>
          <a:bodyPr/>
          <a:lstStyle/>
          <a:p>
            <a:r>
              <a:rPr lang="en-US" dirty="0"/>
              <a:t>Community based Program</a:t>
            </a:r>
          </a:p>
        </p:txBody>
      </p:sp>
      <p:sp>
        <p:nvSpPr>
          <p:cNvPr id="5" name="Content Placeholder 4"/>
          <p:cNvSpPr>
            <a:spLocks noGrp="1"/>
          </p:cNvSpPr>
          <p:nvPr>
            <p:ph idx="1"/>
          </p:nvPr>
        </p:nvSpPr>
        <p:spPr>
          <a:xfrm>
            <a:off x="457200" y="1600200"/>
            <a:ext cx="4800600" cy="4525963"/>
          </a:xfrm>
        </p:spPr>
        <p:txBody>
          <a:bodyPr>
            <a:normAutofit/>
          </a:bodyPr>
          <a:lstStyle/>
          <a:p>
            <a:r>
              <a:rPr lang="en-US" dirty="0"/>
              <a:t>What program do they attend?</a:t>
            </a:r>
          </a:p>
          <a:p>
            <a:r>
              <a:rPr lang="en-US" dirty="0"/>
              <a:t>What days of the week?</a:t>
            </a:r>
          </a:p>
          <a:p>
            <a:r>
              <a:rPr lang="en-US" dirty="0"/>
              <a:t>Contact information</a:t>
            </a:r>
          </a:p>
          <a:p>
            <a:r>
              <a:rPr lang="en-US" dirty="0"/>
              <a:t>Transportation to the program?</a:t>
            </a:r>
          </a:p>
          <a:p>
            <a:r>
              <a:rPr lang="en-US" dirty="0"/>
              <a:t>Do they take lunch?</a:t>
            </a:r>
          </a:p>
          <a:p>
            <a:endParaRPr lang="en-US" dirty="0"/>
          </a:p>
          <a:p>
            <a:endParaRPr lang="en-US" dirty="0"/>
          </a:p>
        </p:txBody>
      </p:sp>
      <p:pic>
        <p:nvPicPr>
          <p:cNvPr id="4" name="Picture 3"/>
          <p:cNvPicPr>
            <a:picLocks noChangeAspect="1"/>
          </p:cNvPicPr>
          <p:nvPr/>
        </p:nvPicPr>
        <p:blipFill>
          <a:blip r:embed="rId2"/>
          <a:stretch>
            <a:fillRect/>
          </a:stretch>
        </p:blipFill>
        <p:spPr>
          <a:xfrm>
            <a:off x="4970821" y="2735407"/>
            <a:ext cx="3767030" cy="2505075"/>
          </a:xfrm>
          <a:prstGeom prst="rect">
            <a:avLst/>
          </a:prstGeom>
        </p:spPr>
      </p:pic>
      <p:sp>
        <p:nvSpPr>
          <p:cNvPr id="8" name="TextBox 7"/>
          <p:cNvSpPr txBox="1"/>
          <p:nvPr/>
        </p:nvSpPr>
        <p:spPr>
          <a:xfrm>
            <a:off x="6705600" y="5181600"/>
            <a:ext cx="2362200" cy="276999"/>
          </a:xfrm>
          <a:prstGeom prst="rect">
            <a:avLst/>
          </a:prstGeom>
          <a:noFill/>
        </p:spPr>
        <p:txBody>
          <a:bodyPr wrap="square" rtlCol="0">
            <a:spAutoFit/>
          </a:bodyPr>
          <a:lstStyle/>
          <a:p>
            <a:r>
              <a:rPr lang="en-US" sz="1200" dirty="0"/>
              <a:t>St. Madeleine Sophie’s Center</a:t>
            </a:r>
          </a:p>
        </p:txBody>
      </p:sp>
    </p:spTree>
    <p:extLst>
      <p:ext uri="{BB962C8B-B14F-4D97-AF65-F5344CB8AC3E}">
        <p14:creationId xmlns:p14="http://schemas.microsoft.com/office/powerpoint/2010/main" val="2789160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286929"/>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77078" y="0"/>
            <a:ext cx="8229600" cy="1143000"/>
          </a:xfrm>
        </p:spPr>
        <p:txBody>
          <a:bodyPr/>
          <a:lstStyle/>
          <a:p>
            <a:r>
              <a:rPr lang="en-US" dirty="0"/>
              <a:t>Work Information</a:t>
            </a:r>
          </a:p>
        </p:txBody>
      </p:sp>
      <p:sp>
        <p:nvSpPr>
          <p:cNvPr id="5" name="Content Placeholder 4"/>
          <p:cNvSpPr>
            <a:spLocks noGrp="1"/>
          </p:cNvSpPr>
          <p:nvPr>
            <p:ph idx="1"/>
          </p:nvPr>
        </p:nvSpPr>
        <p:spPr>
          <a:xfrm>
            <a:off x="457200" y="1600200"/>
            <a:ext cx="4800600" cy="4525963"/>
          </a:xfrm>
        </p:spPr>
        <p:txBody>
          <a:bodyPr>
            <a:normAutofit fontScale="85000" lnSpcReduction="10000"/>
          </a:bodyPr>
          <a:lstStyle/>
          <a:p>
            <a:r>
              <a:rPr lang="en-US" dirty="0"/>
              <a:t>Where are they employed?</a:t>
            </a:r>
          </a:p>
          <a:p>
            <a:r>
              <a:rPr lang="en-US" dirty="0"/>
              <a:t>Contact person at work</a:t>
            </a:r>
          </a:p>
          <a:p>
            <a:r>
              <a:rPr lang="en-US" dirty="0"/>
              <a:t>Where is their schedule found?</a:t>
            </a:r>
          </a:p>
          <a:p>
            <a:r>
              <a:rPr lang="en-US" dirty="0"/>
              <a:t>Appropriate dress for work</a:t>
            </a:r>
          </a:p>
          <a:p>
            <a:r>
              <a:rPr lang="en-US" dirty="0"/>
              <a:t>Do they take lunch or buy it? </a:t>
            </a:r>
          </a:p>
          <a:p>
            <a:r>
              <a:rPr lang="en-US" dirty="0"/>
              <a:t>Transportation to work?</a:t>
            </a:r>
          </a:p>
          <a:p>
            <a:r>
              <a:rPr lang="en-US" dirty="0"/>
              <a:t>If they volunteer, that information should also be included.</a:t>
            </a:r>
          </a:p>
        </p:txBody>
      </p:sp>
      <p:pic>
        <p:nvPicPr>
          <p:cNvPr id="4" name="Picture 3" descr="A person in a green and black apron&#10;&#10;Description automatically generated">
            <a:extLst>
              <a:ext uri="{FF2B5EF4-FFF2-40B4-BE49-F238E27FC236}">
                <a16:creationId xmlns:a16="http://schemas.microsoft.com/office/drawing/2014/main" id="{E47F4A56-E48D-FE0C-9A7B-75AE1B3964BB}"/>
              </a:ext>
            </a:extLst>
          </p:cNvPr>
          <p:cNvPicPr>
            <a:picLocks noChangeAspect="1"/>
          </p:cNvPicPr>
          <p:nvPr/>
        </p:nvPicPr>
        <p:blipFill>
          <a:blip r:embed="rId2"/>
          <a:stretch>
            <a:fillRect/>
          </a:stretch>
        </p:blipFill>
        <p:spPr>
          <a:xfrm>
            <a:off x="5593730" y="1887344"/>
            <a:ext cx="3086100" cy="4114800"/>
          </a:xfrm>
          <a:prstGeom prst="rect">
            <a:avLst/>
          </a:prstGeom>
        </p:spPr>
      </p:pic>
    </p:spTree>
    <p:extLst>
      <p:ext uri="{BB962C8B-B14F-4D97-AF65-F5344CB8AC3E}">
        <p14:creationId xmlns:p14="http://schemas.microsoft.com/office/powerpoint/2010/main" val="1764618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286929"/>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77078" y="0"/>
            <a:ext cx="8229600" cy="1143000"/>
          </a:xfrm>
        </p:spPr>
        <p:txBody>
          <a:bodyPr/>
          <a:lstStyle/>
          <a:p>
            <a:r>
              <a:rPr lang="en-US" dirty="0"/>
              <a:t>Favorite Items or Activities</a:t>
            </a:r>
          </a:p>
        </p:txBody>
      </p:sp>
      <p:sp>
        <p:nvSpPr>
          <p:cNvPr id="5" name="Content Placeholder 4"/>
          <p:cNvSpPr>
            <a:spLocks noGrp="1"/>
          </p:cNvSpPr>
          <p:nvPr>
            <p:ph idx="1"/>
          </p:nvPr>
        </p:nvSpPr>
        <p:spPr>
          <a:xfrm>
            <a:off x="457200" y="1600200"/>
            <a:ext cx="5486400" cy="4525963"/>
          </a:xfrm>
        </p:spPr>
        <p:txBody>
          <a:bodyPr/>
          <a:lstStyle/>
          <a:p>
            <a:r>
              <a:rPr lang="en-US" dirty="0"/>
              <a:t>A favorite toy? Blanket?</a:t>
            </a:r>
          </a:p>
          <a:p>
            <a:r>
              <a:rPr lang="en-US" dirty="0"/>
              <a:t>A favorite activity?</a:t>
            </a:r>
          </a:p>
          <a:p>
            <a:r>
              <a:rPr lang="en-US" dirty="0"/>
              <a:t>A favorite place to sit or hide?</a:t>
            </a:r>
          </a:p>
          <a:p>
            <a:r>
              <a:rPr lang="en-US" dirty="0"/>
              <a:t>Favorite music or videos?</a:t>
            </a:r>
          </a:p>
          <a:p>
            <a:r>
              <a:rPr lang="en-US" dirty="0"/>
              <a:t>Favorite foods?</a:t>
            </a:r>
          </a:p>
        </p:txBody>
      </p:sp>
      <p:pic>
        <p:nvPicPr>
          <p:cNvPr id="6" name="Content Placeholder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1382486"/>
            <a:ext cx="2194371" cy="261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47244"/>
            <a:ext cx="2765992" cy="184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379686"/>
            <a:ext cx="3162300" cy="210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43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Diet                        Exercise</a:t>
            </a:r>
          </a:p>
        </p:txBody>
      </p:sp>
      <p:sp>
        <p:nvSpPr>
          <p:cNvPr id="3" name="Content Placeholder 2"/>
          <p:cNvSpPr>
            <a:spLocks noGrp="1"/>
          </p:cNvSpPr>
          <p:nvPr>
            <p:ph sz="half" idx="1"/>
          </p:nvPr>
        </p:nvSpPr>
        <p:spPr/>
        <p:txBody>
          <a:bodyPr>
            <a:normAutofit lnSpcReduction="10000"/>
          </a:bodyPr>
          <a:lstStyle/>
          <a:p>
            <a:r>
              <a:rPr lang="en-US" dirty="0"/>
              <a:t>Typical diet or a modified diet?</a:t>
            </a:r>
          </a:p>
          <a:p>
            <a:r>
              <a:rPr lang="en-US" dirty="0"/>
              <a:t>Food sensitivities or allergies?</a:t>
            </a:r>
          </a:p>
          <a:p>
            <a:r>
              <a:rPr lang="en-US" dirty="0"/>
              <a:t>Kinds of foods not well tolerated?</a:t>
            </a:r>
          </a:p>
          <a:p>
            <a:r>
              <a:rPr lang="en-US" dirty="0"/>
              <a:t>Foods to avoid due to medication?</a:t>
            </a:r>
          </a:p>
          <a:p>
            <a:r>
              <a:rPr lang="en-US" dirty="0"/>
              <a:t>Weight concerns?</a:t>
            </a:r>
          </a:p>
          <a:p>
            <a:r>
              <a:rPr lang="en-US" dirty="0"/>
              <a:t>Constipation?</a:t>
            </a:r>
          </a:p>
          <a:p>
            <a:endParaRPr lang="en-US" dirty="0"/>
          </a:p>
        </p:txBody>
      </p:sp>
      <p:sp>
        <p:nvSpPr>
          <p:cNvPr id="4" name="Content Placeholder 3"/>
          <p:cNvSpPr>
            <a:spLocks noGrp="1"/>
          </p:cNvSpPr>
          <p:nvPr>
            <p:ph sz="half" idx="2"/>
          </p:nvPr>
        </p:nvSpPr>
        <p:spPr/>
        <p:txBody>
          <a:bodyPr>
            <a:normAutofit lnSpcReduction="10000"/>
          </a:bodyPr>
          <a:lstStyle/>
          <a:p>
            <a:r>
              <a:rPr lang="en-US" dirty="0"/>
              <a:t>Problems with exercise?</a:t>
            </a:r>
          </a:p>
          <a:p>
            <a:r>
              <a:rPr lang="en-US" dirty="0"/>
              <a:t>Favorite kinds of exercise?</a:t>
            </a:r>
          </a:p>
          <a:p>
            <a:r>
              <a:rPr lang="en-US" dirty="0"/>
              <a:t>Things to watch for while exercising?</a:t>
            </a:r>
          </a:p>
          <a:p>
            <a:r>
              <a:rPr lang="en-US" dirty="0"/>
              <a:t>Workout buddy?</a:t>
            </a:r>
          </a:p>
          <a:p>
            <a:r>
              <a:rPr lang="en-US" dirty="0"/>
              <a:t>Special Olympics or Special Pops tennis?</a:t>
            </a:r>
          </a:p>
          <a:p>
            <a:r>
              <a:rPr lang="en-US" dirty="0"/>
              <a:t>Other activities like karate or </a:t>
            </a:r>
            <a:r>
              <a:rPr lang="en-US" dirty="0" err="1"/>
              <a:t>pickleball</a:t>
            </a:r>
            <a:r>
              <a:rPr lang="en-US" dirty="0"/>
              <a:t>?</a:t>
            </a:r>
          </a:p>
        </p:txBody>
      </p:sp>
    </p:spTree>
    <p:extLst>
      <p:ext uri="{BB962C8B-B14F-4D97-AF65-F5344CB8AC3E}">
        <p14:creationId xmlns:p14="http://schemas.microsoft.com/office/powerpoint/2010/main" val="310036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50b2ca7a77_12_0"/>
          <p:cNvSpPr txBox="1">
            <a:spLocks noGrp="1"/>
          </p:cNvSpPr>
          <p:nvPr>
            <p:ph type="title"/>
          </p:nvPr>
        </p:nvSpPr>
        <p:spPr>
          <a:xfrm>
            <a:off x="355735" y="493331"/>
            <a:ext cx="7928999" cy="727838"/>
          </a:xfrm>
          <a:prstGeom prst="rect">
            <a:avLst/>
          </a:prstGeom>
          <a:noFill/>
          <a:ln>
            <a:noFill/>
          </a:ln>
          <a:effectLst>
            <a:outerShdw blurRad="50800">
              <a:srgbClr val="000000">
                <a:alpha val="60000"/>
              </a:srgbClr>
            </a:outerShdw>
          </a:effectLst>
        </p:spPr>
        <p:txBody>
          <a:bodyPr spcFirstLastPara="1" vert="horz" wrap="square" lIns="68569" tIns="34275" rIns="68569" bIns="34275" rtlCol="0" anchor="b" anchorCtr="0">
            <a:noAutofit/>
          </a:bodyPr>
          <a:lstStyle/>
          <a:p>
            <a:pPr>
              <a:spcBef>
                <a:spcPts val="0"/>
              </a:spcBef>
              <a:buClr>
                <a:srgbClr val="FEFEFE"/>
              </a:buClr>
              <a:buSzPts val="4400"/>
            </a:pPr>
            <a:r>
              <a:rPr lang="en-US" dirty="0"/>
              <a:t>   Wellness without Barriers</a:t>
            </a:r>
            <a:endParaRPr dirty="0"/>
          </a:p>
        </p:txBody>
      </p:sp>
      <p:sp>
        <p:nvSpPr>
          <p:cNvPr id="247" name="Google Shape;247;g250b2ca7a77_12_0"/>
          <p:cNvSpPr txBox="1">
            <a:spLocks noGrp="1"/>
          </p:cNvSpPr>
          <p:nvPr>
            <p:ph idx="1"/>
          </p:nvPr>
        </p:nvSpPr>
        <p:spPr>
          <a:xfrm>
            <a:off x="370461" y="2582813"/>
            <a:ext cx="5163525" cy="3417975"/>
          </a:xfrm>
          <a:prstGeom prst="rect">
            <a:avLst/>
          </a:prstGeom>
          <a:noFill/>
          <a:ln>
            <a:noFill/>
          </a:ln>
          <a:effectLst>
            <a:outerShdw blurRad="50800">
              <a:srgbClr val="000000">
                <a:alpha val="40000"/>
              </a:srgbClr>
            </a:outerShdw>
          </a:effectLst>
        </p:spPr>
        <p:txBody>
          <a:bodyPr spcFirstLastPara="1" vert="horz" wrap="square" lIns="68569" tIns="34275" rIns="68569" bIns="34275" rtlCol="0" anchor="ctr" anchorCtr="0">
            <a:normAutofit/>
          </a:bodyPr>
          <a:lstStyle/>
          <a:p>
            <a:pPr marL="0" indent="0">
              <a:spcBef>
                <a:spcPts val="0"/>
              </a:spcBef>
              <a:buSzPts val="2800"/>
              <a:buNone/>
            </a:pPr>
            <a:r>
              <a:rPr lang="en-US" b="1" dirty="0"/>
              <a:t>Our Mission:</a:t>
            </a:r>
            <a:endParaRPr dirty="0"/>
          </a:p>
          <a:p>
            <a:pPr marL="0" indent="0">
              <a:spcBef>
                <a:spcPts val="870"/>
              </a:spcBef>
              <a:buSzPts val="2800"/>
              <a:buNone/>
            </a:pPr>
            <a:r>
              <a:rPr lang="en-US" dirty="0"/>
              <a:t>ADMH provides comprehensive, coordinated, person-centered healthcare for teens and adults with developmental disabilities. We strive to empower individuals and their families to become advocates for their own health and wellness needs.</a:t>
            </a:r>
            <a:endParaRPr dirty="0"/>
          </a:p>
          <a:p>
            <a:pPr marL="257175">
              <a:spcBef>
                <a:spcPts val="720"/>
              </a:spcBef>
              <a:buSzPts val="1800"/>
              <a:buNone/>
            </a:pPr>
            <a:endParaRPr dirty="0"/>
          </a:p>
        </p:txBody>
      </p:sp>
      <p:pic>
        <p:nvPicPr>
          <p:cNvPr id="248" name="Google Shape;248;g250b2ca7a77_12_0"/>
          <p:cNvPicPr preferRelativeResize="0"/>
          <p:nvPr/>
        </p:nvPicPr>
        <p:blipFill rotWithShape="1">
          <a:blip r:embed="rId3">
            <a:alphaModFix/>
          </a:blip>
          <a:srcRect/>
          <a:stretch/>
        </p:blipFill>
        <p:spPr>
          <a:xfrm>
            <a:off x="7162800" y="431776"/>
            <a:ext cx="1880074" cy="1440507"/>
          </a:xfrm>
          <a:prstGeom prst="rect">
            <a:avLst/>
          </a:prstGeom>
          <a:noFill/>
          <a:ln>
            <a:noFill/>
          </a:ln>
        </p:spPr>
      </p:pic>
      <p:sp>
        <p:nvSpPr>
          <p:cNvPr id="249" name="Google Shape;249;g250b2ca7a77_12_0"/>
          <p:cNvSpPr txBox="1"/>
          <p:nvPr/>
        </p:nvSpPr>
        <p:spPr>
          <a:xfrm>
            <a:off x="6739178" y="5054173"/>
            <a:ext cx="1659375" cy="276969"/>
          </a:xfrm>
          <a:prstGeom prst="rect">
            <a:avLst/>
          </a:prstGeom>
          <a:noFill/>
          <a:ln>
            <a:noFill/>
          </a:ln>
        </p:spPr>
        <p:txBody>
          <a:bodyPr spcFirstLastPara="1" wrap="square" lIns="68569" tIns="34275" rIns="68569" bIns="34275" anchor="t" anchorCtr="0">
            <a:spAutoFit/>
          </a:bodyPr>
          <a:lstStyle/>
          <a:p>
            <a:pPr algn="ctr"/>
            <a:r>
              <a:rPr lang="en-US" sz="1350">
                <a:solidFill>
                  <a:prstClr val="white"/>
                </a:solidFill>
                <a:latin typeface="Century Gothic"/>
                <a:ea typeface="Century Gothic"/>
                <a:cs typeface="Century Gothic"/>
                <a:sym typeface="Century Gothic"/>
              </a:rPr>
              <a:t>.</a:t>
            </a:r>
            <a:endParaRPr sz="1350">
              <a:solidFill>
                <a:prstClr val="white"/>
              </a:solidFill>
              <a:latin typeface="Century Gothic"/>
              <a:ea typeface="Century Gothic"/>
              <a:cs typeface="Century Gothic"/>
              <a:sym typeface="Century Gothic"/>
            </a:endParaRPr>
          </a:p>
        </p:txBody>
      </p:sp>
      <p:pic>
        <p:nvPicPr>
          <p:cNvPr id="250" name="Google Shape;250;g250b2ca7a77_12_0"/>
          <p:cNvPicPr preferRelativeResize="0"/>
          <p:nvPr/>
        </p:nvPicPr>
        <p:blipFill>
          <a:blip r:embed="rId4">
            <a:alphaModFix/>
          </a:blip>
          <a:stretch>
            <a:fillRect/>
          </a:stretch>
        </p:blipFill>
        <p:spPr>
          <a:xfrm>
            <a:off x="5715000" y="2582813"/>
            <a:ext cx="3124200" cy="3055987"/>
          </a:xfrm>
          <a:prstGeom prst="rect">
            <a:avLst/>
          </a:prstGeom>
          <a:noFill/>
          <a:ln>
            <a:noFill/>
          </a:ln>
        </p:spPr>
      </p:pic>
    </p:spTree>
    <p:extLst>
      <p:ext uri="{BB962C8B-B14F-4D97-AF65-F5344CB8AC3E}">
        <p14:creationId xmlns:p14="http://schemas.microsoft.com/office/powerpoint/2010/main" val="3204364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Special Problem Areas</a:t>
            </a:r>
          </a:p>
        </p:txBody>
      </p:sp>
      <p:sp>
        <p:nvSpPr>
          <p:cNvPr id="3" name="Content Placeholder 2"/>
          <p:cNvSpPr>
            <a:spLocks noGrp="1"/>
          </p:cNvSpPr>
          <p:nvPr>
            <p:ph idx="1"/>
          </p:nvPr>
        </p:nvSpPr>
        <p:spPr>
          <a:xfrm>
            <a:off x="457200" y="1600200"/>
            <a:ext cx="4953000" cy="4525963"/>
          </a:xfrm>
        </p:spPr>
        <p:txBody>
          <a:bodyPr/>
          <a:lstStyle/>
          <a:p>
            <a:r>
              <a:rPr lang="en-US" dirty="0"/>
              <a:t>Social Interaction</a:t>
            </a:r>
          </a:p>
          <a:p>
            <a:r>
              <a:rPr lang="en-US" dirty="0"/>
              <a:t>Language Processing</a:t>
            </a:r>
          </a:p>
          <a:p>
            <a:r>
              <a:rPr lang="en-US" dirty="0"/>
              <a:t>Negative reactions to temperature or noise</a:t>
            </a:r>
          </a:p>
          <a:p>
            <a:r>
              <a:rPr lang="en-US" dirty="0"/>
              <a:t>Upsetting things</a:t>
            </a:r>
          </a:p>
          <a:p>
            <a:r>
              <a:rPr lang="en-US" dirty="0"/>
              <a:t>Tendencies to “get stuck” doing something or thinking about something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150" y="2590800"/>
            <a:ext cx="348929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86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Legal Plans</a:t>
            </a:r>
          </a:p>
        </p:txBody>
      </p:sp>
      <p:sp>
        <p:nvSpPr>
          <p:cNvPr id="5" name="Content Placeholder 4"/>
          <p:cNvSpPr>
            <a:spLocks noGrp="1"/>
          </p:cNvSpPr>
          <p:nvPr>
            <p:ph idx="1"/>
          </p:nvPr>
        </p:nvSpPr>
        <p:spPr/>
        <p:txBody>
          <a:bodyPr>
            <a:normAutofit lnSpcReduction="10000"/>
          </a:bodyPr>
          <a:lstStyle/>
          <a:p>
            <a:r>
              <a:rPr lang="en-US" dirty="0"/>
              <a:t>Primary and Secondary Guardians</a:t>
            </a:r>
          </a:p>
          <a:p>
            <a:r>
              <a:rPr lang="en-US" dirty="0"/>
              <a:t>Wills and Special Needs Trusts</a:t>
            </a:r>
          </a:p>
          <a:p>
            <a:r>
              <a:rPr lang="en-US" dirty="0"/>
              <a:t>Advocates</a:t>
            </a:r>
          </a:p>
          <a:p>
            <a:r>
              <a:rPr lang="en-US" dirty="0"/>
              <a:t>Supported Planning Group</a:t>
            </a:r>
          </a:p>
          <a:p>
            <a:r>
              <a:rPr lang="en-US" dirty="0"/>
              <a:t>Power of Attorney</a:t>
            </a:r>
          </a:p>
          <a:p>
            <a:r>
              <a:rPr lang="en-US" dirty="0"/>
              <a:t>Advisors and Lawyer</a:t>
            </a:r>
          </a:p>
          <a:p>
            <a:r>
              <a:rPr lang="en-US" dirty="0"/>
              <a:t>Representative Payee</a:t>
            </a:r>
          </a:p>
          <a:p>
            <a:r>
              <a:rPr lang="en-US" dirty="0"/>
              <a:t>Final Arrangements</a:t>
            </a:r>
          </a:p>
          <a:p>
            <a:endParaRPr lang="en-US" dirty="0"/>
          </a:p>
          <a:p>
            <a:endParaRPr lang="en-US" dirty="0"/>
          </a:p>
        </p:txBody>
      </p:sp>
      <p:pic>
        <p:nvPicPr>
          <p:cNvPr id="6" name="Picture 5"/>
          <p:cNvPicPr>
            <a:picLocks noChangeAspect="1"/>
          </p:cNvPicPr>
          <p:nvPr/>
        </p:nvPicPr>
        <p:blipFill>
          <a:blip r:embed="rId3"/>
          <a:stretch>
            <a:fillRect/>
          </a:stretch>
        </p:blipFill>
        <p:spPr>
          <a:xfrm>
            <a:off x="5717788" y="2057400"/>
            <a:ext cx="3429000" cy="3429000"/>
          </a:xfrm>
          <a:prstGeom prst="rect">
            <a:avLst/>
          </a:prstGeom>
        </p:spPr>
      </p:pic>
      <p:sp>
        <p:nvSpPr>
          <p:cNvPr id="8" name="TextBox 7"/>
          <p:cNvSpPr txBox="1"/>
          <p:nvPr/>
        </p:nvSpPr>
        <p:spPr>
          <a:xfrm>
            <a:off x="5818149" y="4637384"/>
            <a:ext cx="3422496" cy="923330"/>
          </a:xfrm>
          <a:prstGeom prst="rect">
            <a:avLst/>
          </a:prstGeom>
          <a:noFill/>
        </p:spPr>
        <p:txBody>
          <a:bodyPr wrap="square" lIns="91440" tIns="45720" rIns="91440" bIns="45720" rtlCol="0" anchor="t">
            <a:spAutoFit/>
          </a:bodyPr>
          <a:lstStyle/>
          <a:p>
            <a:r>
              <a:rPr lang="en-US" dirty="0"/>
              <a:t>       Special Needs Database </a:t>
            </a:r>
            <a:r>
              <a:rPr lang="en-US" dirty="0">
                <a:hlinkClick r:id="rId4"/>
              </a:rPr>
              <a:t>https://www.p2pga.org/the-special-needs-database/</a:t>
            </a:r>
            <a:r>
              <a:rPr lang="en-US" dirty="0"/>
              <a:t> </a:t>
            </a:r>
          </a:p>
        </p:txBody>
      </p:sp>
    </p:spTree>
    <p:extLst>
      <p:ext uri="{BB962C8B-B14F-4D97-AF65-F5344CB8AC3E}">
        <p14:creationId xmlns:p14="http://schemas.microsoft.com/office/powerpoint/2010/main" val="1801144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5181"/>
            <a:ext cx="8229600" cy="1143000"/>
          </a:xfrm>
        </p:spPr>
        <p:txBody>
          <a:bodyPr/>
          <a:lstStyle/>
          <a:p>
            <a:r>
              <a:rPr lang="en-US" dirty="0"/>
              <a:t>Financial Concerns*</a:t>
            </a:r>
          </a:p>
        </p:txBody>
      </p:sp>
      <p:sp>
        <p:nvSpPr>
          <p:cNvPr id="5" name="Text Placeholder 4"/>
          <p:cNvSpPr>
            <a:spLocks noGrp="1"/>
          </p:cNvSpPr>
          <p:nvPr>
            <p:ph type="body" idx="1"/>
          </p:nvPr>
        </p:nvSpPr>
        <p:spPr/>
        <p:txBody>
          <a:bodyPr/>
          <a:lstStyle/>
          <a:p>
            <a:r>
              <a:rPr lang="en-US" dirty="0"/>
              <a:t>The Individual</a:t>
            </a:r>
          </a:p>
        </p:txBody>
      </p:sp>
      <p:sp>
        <p:nvSpPr>
          <p:cNvPr id="3" name="Content Placeholder 2"/>
          <p:cNvSpPr>
            <a:spLocks noGrp="1"/>
          </p:cNvSpPr>
          <p:nvPr>
            <p:ph sz="half" idx="2"/>
          </p:nvPr>
        </p:nvSpPr>
        <p:spPr>
          <a:xfrm>
            <a:off x="457200" y="2174874"/>
            <a:ext cx="3962400" cy="4302125"/>
          </a:xfrm>
        </p:spPr>
        <p:txBody>
          <a:bodyPr>
            <a:normAutofit lnSpcReduction="10000"/>
          </a:bodyPr>
          <a:lstStyle/>
          <a:p>
            <a:r>
              <a:rPr lang="en-US" dirty="0"/>
              <a:t>Does she receive SSI and/or SSDI?</a:t>
            </a:r>
          </a:p>
          <a:p>
            <a:r>
              <a:rPr lang="en-US" dirty="0"/>
              <a:t>Is she working?</a:t>
            </a:r>
          </a:p>
          <a:p>
            <a:r>
              <a:rPr lang="en-US" dirty="0"/>
              <a:t>Can she handle regular banking activities?</a:t>
            </a:r>
          </a:p>
          <a:p>
            <a:pPr lvl="1"/>
            <a:r>
              <a:rPr lang="en-US" dirty="0"/>
              <a:t>Deposits</a:t>
            </a:r>
          </a:p>
          <a:p>
            <a:pPr lvl="1"/>
            <a:r>
              <a:rPr lang="en-US" dirty="0" err="1"/>
              <a:t>Withdrawls</a:t>
            </a:r>
            <a:r>
              <a:rPr lang="en-US" dirty="0"/>
              <a:t> </a:t>
            </a:r>
          </a:p>
          <a:p>
            <a:pPr lvl="1"/>
            <a:r>
              <a:rPr lang="en-US" dirty="0"/>
              <a:t>Balancing</a:t>
            </a:r>
          </a:p>
          <a:p>
            <a:r>
              <a:rPr lang="en-US" dirty="0"/>
              <a:t>Can she use  a debit card responsibly? </a:t>
            </a:r>
          </a:p>
          <a:p>
            <a:r>
              <a:rPr lang="en-US" dirty="0"/>
              <a:t>Can she use cash correctly?</a:t>
            </a:r>
          </a:p>
        </p:txBody>
      </p:sp>
      <p:sp>
        <p:nvSpPr>
          <p:cNvPr id="6" name="Text Placeholder 5"/>
          <p:cNvSpPr>
            <a:spLocks noGrp="1"/>
          </p:cNvSpPr>
          <p:nvPr>
            <p:ph type="body" sz="quarter" idx="3"/>
          </p:nvPr>
        </p:nvSpPr>
        <p:spPr/>
        <p:txBody>
          <a:bodyPr/>
          <a:lstStyle/>
          <a:p>
            <a:r>
              <a:rPr lang="en-US" dirty="0"/>
              <a:t>The Family</a:t>
            </a:r>
          </a:p>
        </p:txBody>
      </p:sp>
      <p:sp>
        <p:nvSpPr>
          <p:cNvPr id="4" name="Content Placeholder 3"/>
          <p:cNvSpPr>
            <a:spLocks noGrp="1"/>
          </p:cNvSpPr>
          <p:nvPr>
            <p:ph sz="quarter" idx="4"/>
          </p:nvPr>
        </p:nvSpPr>
        <p:spPr/>
        <p:txBody>
          <a:bodyPr>
            <a:normAutofit/>
          </a:bodyPr>
          <a:lstStyle/>
          <a:p>
            <a:r>
              <a:rPr lang="en-US" dirty="0"/>
              <a:t>Do you have a will?</a:t>
            </a:r>
          </a:p>
          <a:p>
            <a:r>
              <a:rPr lang="en-US" dirty="0"/>
              <a:t>Do you have a third party Special Needs Trust? (There is more than one kind)</a:t>
            </a:r>
          </a:p>
          <a:p>
            <a:r>
              <a:rPr lang="en-US" dirty="0"/>
              <a:t>Does the individual have an ABLE account?  How do the trust and ABLE account interact?  What happens to that money when the person passes?</a:t>
            </a:r>
          </a:p>
          <a:p>
            <a:endParaRPr lang="en-US" dirty="0"/>
          </a:p>
        </p:txBody>
      </p:sp>
    </p:spTree>
    <p:extLst>
      <p:ext uri="{BB962C8B-B14F-4D97-AF65-F5344CB8AC3E}">
        <p14:creationId xmlns:p14="http://schemas.microsoft.com/office/powerpoint/2010/main" val="3018971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286929"/>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77078" y="0"/>
            <a:ext cx="8229600" cy="1143000"/>
          </a:xfrm>
        </p:spPr>
        <p:txBody>
          <a:bodyPr/>
          <a:lstStyle/>
          <a:p>
            <a:r>
              <a:rPr lang="en-US" dirty="0"/>
              <a:t>Who will Help with the Finances?</a:t>
            </a:r>
          </a:p>
        </p:txBody>
      </p:sp>
      <p:sp>
        <p:nvSpPr>
          <p:cNvPr id="5" name="Content Placeholder 4"/>
          <p:cNvSpPr>
            <a:spLocks noGrp="1"/>
          </p:cNvSpPr>
          <p:nvPr>
            <p:ph idx="1"/>
          </p:nvPr>
        </p:nvSpPr>
        <p:spPr>
          <a:xfrm>
            <a:off x="309470" y="1524000"/>
            <a:ext cx="5280087" cy="5029200"/>
          </a:xfrm>
        </p:spPr>
        <p:txBody>
          <a:bodyPr>
            <a:normAutofit fontScale="92500" lnSpcReduction="20000"/>
          </a:bodyPr>
          <a:lstStyle/>
          <a:p>
            <a:pPr marL="0" indent="0">
              <a:buNone/>
            </a:pPr>
            <a:r>
              <a:rPr lang="en-US" dirty="0"/>
              <a:t>What funding sources do they have? </a:t>
            </a:r>
          </a:p>
          <a:p>
            <a:pPr marL="0" indent="0">
              <a:buNone/>
            </a:pPr>
            <a:r>
              <a:rPr lang="en-US" dirty="0"/>
              <a:t>Who is the contact for each funding source? </a:t>
            </a:r>
          </a:p>
          <a:p>
            <a:pPr marL="0" indent="0">
              <a:buNone/>
            </a:pPr>
            <a:r>
              <a:rPr lang="en-US" dirty="0"/>
              <a:t>Do you have a financial advisor?</a:t>
            </a:r>
          </a:p>
          <a:p>
            <a:pPr marL="0" indent="0">
              <a:buNone/>
            </a:pPr>
            <a:r>
              <a:rPr lang="en-US" dirty="0"/>
              <a:t>Who will be representative payee?</a:t>
            </a:r>
          </a:p>
          <a:p>
            <a:pPr marL="0" indent="0">
              <a:buNone/>
            </a:pPr>
            <a:r>
              <a:rPr lang="en-US" dirty="0"/>
              <a:t>Who will manage transferring funds from the trust or ABLE account?</a:t>
            </a:r>
          </a:p>
          <a:p>
            <a:pPr marL="0" indent="0">
              <a:buNone/>
            </a:pPr>
            <a:r>
              <a:rPr lang="en-US" dirty="0"/>
              <a:t>Who will report on earnings if they are working?</a:t>
            </a:r>
          </a:p>
        </p:txBody>
      </p:sp>
      <p:pic>
        <p:nvPicPr>
          <p:cNvPr id="3" name="Picture 2"/>
          <p:cNvPicPr>
            <a:picLocks noChangeAspect="1"/>
          </p:cNvPicPr>
          <p:nvPr/>
        </p:nvPicPr>
        <p:blipFill>
          <a:blip r:embed="rId2"/>
          <a:stretch>
            <a:fillRect/>
          </a:stretch>
        </p:blipFill>
        <p:spPr>
          <a:xfrm>
            <a:off x="5589557" y="2229077"/>
            <a:ext cx="3474720" cy="1447800"/>
          </a:xfrm>
          <a:prstGeom prst="rect">
            <a:avLst/>
          </a:prstGeom>
        </p:spPr>
      </p:pic>
      <p:pic>
        <p:nvPicPr>
          <p:cNvPr id="4" name="Picture 3"/>
          <p:cNvPicPr>
            <a:picLocks noChangeAspect="1"/>
          </p:cNvPicPr>
          <p:nvPr/>
        </p:nvPicPr>
        <p:blipFill>
          <a:blip r:embed="rId3"/>
          <a:stretch>
            <a:fillRect/>
          </a:stretch>
        </p:blipFill>
        <p:spPr>
          <a:xfrm>
            <a:off x="5737287" y="4038600"/>
            <a:ext cx="2972946" cy="1731963"/>
          </a:xfrm>
          <a:prstGeom prst="rect">
            <a:avLst/>
          </a:prstGeom>
        </p:spPr>
      </p:pic>
    </p:spTree>
    <p:extLst>
      <p:ext uri="{BB962C8B-B14F-4D97-AF65-F5344CB8AC3E}">
        <p14:creationId xmlns:p14="http://schemas.microsoft.com/office/powerpoint/2010/main" val="203929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286929"/>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77078" y="0"/>
            <a:ext cx="8229600" cy="1143000"/>
          </a:xfrm>
        </p:spPr>
        <p:txBody>
          <a:bodyPr/>
          <a:lstStyle/>
          <a:p>
            <a:r>
              <a:rPr lang="en-US" dirty="0"/>
              <a:t>Two Notebooks?</a:t>
            </a:r>
          </a:p>
        </p:txBody>
      </p:sp>
      <p:sp>
        <p:nvSpPr>
          <p:cNvPr id="5" name="Content Placeholder 4"/>
          <p:cNvSpPr>
            <a:spLocks noGrp="1"/>
          </p:cNvSpPr>
          <p:nvPr>
            <p:ph idx="1"/>
          </p:nvPr>
        </p:nvSpPr>
        <p:spPr>
          <a:xfrm>
            <a:off x="457200" y="1600200"/>
            <a:ext cx="5486400" cy="4525963"/>
          </a:xfrm>
        </p:spPr>
        <p:txBody>
          <a:bodyPr>
            <a:normAutofit fontScale="92500" lnSpcReduction="10000"/>
          </a:bodyPr>
          <a:lstStyle/>
          <a:p>
            <a:pPr marL="0" indent="0">
              <a:buNone/>
            </a:pPr>
            <a:r>
              <a:rPr lang="en-US" dirty="0"/>
              <a:t>One for caregivers that are short term – what do they need for everyday living?</a:t>
            </a:r>
          </a:p>
          <a:p>
            <a:pPr marL="0" indent="0">
              <a:buNone/>
            </a:pPr>
            <a:endParaRPr lang="en-US" dirty="0"/>
          </a:p>
          <a:p>
            <a:pPr marL="0" indent="0">
              <a:buNone/>
            </a:pPr>
            <a:r>
              <a:rPr lang="en-US" dirty="0"/>
              <a:t>One for long term care – with medical and financial information, passwords to medical and financial accounts, important documents.  Keep in a safe place with your legal documents.</a:t>
            </a:r>
          </a:p>
        </p:txBody>
      </p:sp>
      <p:pic>
        <p:nvPicPr>
          <p:cNvPr id="6" name="Picture 5"/>
          <p:cNvPicPr>
            <a:picLocks noChangeAspect="1"/>
          </p:cNvPicPr>
          <p:nvPr/>
        </p:nvPicPr>
        <p:blipFill>
          <a:blip r:embed="rId2"/>
          <a:stretch>
            <a:fillRect/>
          </a:stretch>
        </p:blipFill>
        <p:spPr>
          <a:xfrm>
            <a:off x="6096000" y="2286000"/>
            <a:ext cx="2724978" cy="2724978"/>
          </a:xfrm>
          <a:prstGeom prst="rect">
            <a:avLst/>
          </a:prstGeom>
        </p:spPr>
      </p:pic>
    </p:spTree>
    <p:extLst>
      <p:ext uri="{BB962C8B-B14F-4D97-AF65-F5344CB8AC3E}">
        <p14:creationId xmlns:p14="http://schemas.microsoft.com/office/powerpoint/2010/main" val="232245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Medical Emergency Plan</a:t>
            </a:r>
          </a:p>
        </p:txBody>
      </p:sp>
      <p:sp>
        <p:nvSpPr>
          <p:cNvPr id="3" name="Content Placeholder 2"/>
          <p:cNvSpPr>
            <a:spLocks noGrp="1"/>
          </p:cNvSpPr>
          <p:nvPr>
            <p:ph idx="1"/>
          </p:nvPr>
        </p:nvSpPr>
        <p:spPr>
          <a:xfrm>
            <a:off x="326856" y="1579183"/>
            <a:ext cx="8588544" cy="5080536"/>
          </a:xfrm>
        </p:spPr>
        <p:txBody>
          <a:bodyPr>
            <a:normAutofit/>
          </a:bodyPr>
          <a:lstStyle/>
          <a:p>
            <a:pPr marL="0" indent="0">
              <a:buNone/>
            </a:pPr>
            <a:r>
              <a:rPr lang="en-US" sz="3600" dirty="0"/>
              <a:t>Everyone needs a medical emergency plan. This is the most personal and </a:t>
            </a:r>
            <a:r>
              <a:rPr lang="en-US" sz="3600" b="1" dirty="0"/>
              <a:t>critical</a:t>
            </a:r>
            <a:r>
              <a:rPr lang="en-US" sz="3600" dirty="0">
                <a:solidFill>
                  <a:schemeClr val="bg1"/>
                </a:solidFill>
              </a:rPr>
              <a:t> </a:t>
            </a:r>
            <a:r>
              <a:rPr lang="en-US" sz="3600" dirty="0"/>
              <a:t>plan one can have.</a:t>
            </a:r>
          </a:p>
          <a:p>
            <a:pPr marL="0" indent="0">
              <a:buNone/>
            </a:pPr>
            <a:r>
              <a:rPr lang="en-US" sz="3600" dirty="0"/>
              <a:t>The plan should be </a:t>
            </a:r>
            <a:r>
              <a:rPr lang="en-US" sz="3600" b="1" dirty="0"/>
              <a:t>simple</a:t>
            </a:r>
            <a:r>
              <a:rPr lang="en-US" sz="3600" dirty="0"/>
              <a:t> and be able to be </a:t>
            </a:r>
            <a:r>
              <a:rPr lang="en-US" sz="3600" b="1" dirty="0"/>
              <a:t>understood at a glance</a:t>
            </a:r>
            <a:r>
              <a:rPr lang="en-US" sz="3600" dirty="0"/>
              <a:t>.</a:t>
            </a:r>
          </a:p>
          <a:p>
            <a:pPr marL="0" indent="0">
              <a:buNone/>
            </a:pPr>
            <a:r>
              <a:rPr lang="en-US" sz="3600" dirty="0"/>
              <a:t>Plans need to be </a:t>
            </a:r>
            <a:r>
              <a:rPr lang="en-US" sz="3600" b="1" dirty="0"/>
              <a:t>kept in many places </a:t>
            </a:r>
            <a:r>
              <a:rPr lang="en-US" sz="3600" dirty="0"/>
              <a:t>- at home, at school or community-based program, and on the individual (i.e. phone).</a:t>
            </a:r>
            <a:endParaRPr lang="en-US" dirty="0"/>
          </a:p>
        </p:txBody>
      </p:sp>
    </p:spTree>
    <p:extLst>
      <p:ext uri="{BB962C8B-B14F-4D97-AF65-F5344CB8AC3E}">
        <p14:creationId xmlns:p14="http://schemas.microsoft.com/office/powerpoint/2010/main" val="119431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0074"/>
            <a:ext cx="8229600" cy="1143000"/>
          </a:xfrm>
        </p:spPr>
        <p:txBody>
          <a:bodyPr/>
          <a:lstStyle/>
          <a:p>
            <a:r>
              <a:rPr lang="en-US" dirty="0"/>
              <a:t>Medical Emergency Plan </a:t>
            </a:r>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pPr marL="0" indent="0">
              <a:buNone/>
            </a:pPr>
            <a:r>
              <a:rPr lang="en-US" dirty="0"/>
              <a:t>Each person should have vital medical information and personal contacts in a document on your phone and their phone. </a:t>
            </a:r>
            <a:r>
              <a:rPr lang="en-US" b="1" dirty="0"/>
              <a:t>Do not include Social Security information or insurance information, in case the phone is lost.</a:t>
            </a:r>
          </a:p>
          <a:p>
            <a:r>
              <a:rPr lang="en-US" dirty="0"/>
              <a:t>Name</a:t>
            </a:r>
          </a:p>
          <a:p>
            <a:r>
              <a:rPr lang="en-US" dirty="0"/>
              <a:t>Diagnosis(</a:t>
            </a:r>
            <a:r>
              <a:rPr lang="en-US" dirty="0" err="1"/>
              <a:t>es</a:t>
            </a:r>
            <a:r>
              <a:rPr lang="en-US" dirty="0"/>
              <a:t>)</a:t>
            </a:r>
          </a:p>
          <a:p>
            <a:r>
              <a:rPr lang="en-US" dirty="0"/>
              <a:t>Medications</a:t>
            </a:r>
          </a:p>
          <a:p>
            <a:r>
              <a:rPr lang="en-US" dirty="0"/>
              <a:t>Blood type, allergies</a:t>
            </a:r>
          </a:p>
          <a:p>
            <a:r>
              <a:rPr lang="en-US" dirty="0"/>
              <a:t>Emergency contact(s)</a:t>
            </a:r>
          </a:p>
          <a:p>
            <a:endParaRPr lang="en-US" dirty="0"/>
          </a:p>
        </p:txBody>
      </p:sp>
    </p:spTree>
    <p:extLst>
      <p:ext uri="{BB962C8B-B14F-4D97-AF65-F5344CB8AC3E}">
        <p14:creationId xmlns:p14="http://schemas.microsoft.com/office/powerpoint/2010/main" val="217750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05200" y="-76200"/>
            <a:ext cx="5294188" cy="6858000"/>
          </a:xfrm>
          <a:prstGeom prst="rect">
            <a:avLst/>
          </a:prstGeom>
        </p:spPr>
      </p:pic>
      <p:sp>
        <p:nvSpPr>
          <p:cNvPr id="7" name="TextBox 6"/>
          <p:cNvSpPr txBox="1"/>
          <p:nvPr/>
        </p:nvSpPr>
        <p:spPr>
          <a:xfrm>
            <a:off x="228600" y="259645"/>
            <a:ext cx="3047999" cy="6186309"/>
          </a:xfrm>
          <a:prstGeom prst="rect">
            <a:avLst/>
          </a:prstGeom>
          <a:noFill/>
        </p:spPr>
        <p:txBody>
          <a:bodyPr wrap="square" rtlCol="0">
            <a:spAutoFit/>
          </a:bodyPr>
          <a:lstStyle/>
          <a:p>
            <a:r>
              <a:rPr lang="en-US" sz="2200" dirty="0"/>
              <a:t>Include:</a:t>
            </a:r>
          </a:p>
          <a:p>
            <a:pPr marL="285750" indent="-285750">
              <a:buFont typeface="Arial" panose="020B0604020202020204" pitchFamily="34" charset="0"/>
              <a:buChar char="•"/>
            </a:pPr>
            <a:r>
              <a:rPr lang="en-US" sz="2200" dirty="0"/>
              <a:t>Personal information with a photo</a:t>
            </a:r>
          </a:p>
          <a:p>
            <a:pPr marL="285750" indent="-285750">
              <a:buFont typeface="Arial" panose="020B0604020202020204" pitchFamily="34" charset="0"/>
              <a:buChar char="•"/>
            </a:pPr>
            <a:r>
              <a:rPr lang="en-US" sz="2200" dirty="0"/>
              <a:t>Who will support you while your emergency contact is notified?</a:t>
            </a:r>
          </a:p>
          <a:p>
            <a:pPr marL="285750" indent="-285750">
              <a:buFont typeface="Arial" panose="020B0604020202020204" pitchFamily="34" charset="0"/>
              <a:buChar char="•"/>
            </a:pPr>
            <a:r>
              <a:rPr lang="en-US" sz="2200" dirty="0"/>
              <a:t>Where you would go in case of an emergency that requires evacuation?</a:t>
            </a:r>
          </a:p>
          <a:p>
            <a:pPr marL="285750" indent="-285750">
              <a:buFont typeface="Arial" panose="020B0604020202020204" pitchFamily="34" charset="0"/>
              <a:buChar char="•"/>
            </a:pPr>
            <a:r>
              <a:rPr lang="en-US" sz="2200" dirty="0"/>
              <a:t>Medical conditions and medications</a:t>
            </a:r>
          </a:p>
          <a:p>
            <a:pPr marL="285750" indent="-285750">
              <a:buFont typeface="Arial" panose="020B0604020202020204" pitchFamily="34" charset="0"/>
              <a:buChar char="•"/>
            </a:pPr>
            <a:r>
              <a:rPr lang="en-US" sz="2200" dirty="0"/>
              <a:t>Blood type</a:t>
            </a:r>
          </a:p>
          <a:p>
            <a:pPr marL="285750" indent="-285750">
              <a:buFont typeface="Arial" panose="020B0604020202020204" pitchFamily="34" charset="0"/>
              <a:buChar char="•"/>
            </a:pPr>
            <a:r>
              <a:rPr lang="en-US" sz="2200" dirty="0"/>
              <a:t>Allergies</a:t>
            </a:r>
          </a:p>
          <a:p>
            <a:pPr marL="285750" indent="-285750">
              <a:buFont typeface="Arial" panose="020B0604020202020204" pitchFamily="34" charset="0"/>
              <a:buChar char="•"/>
            </a:pPr>
            <a:r>
              <a:rPr lang="en-US" sz="2200" dirty="0"/>
              <a:t>Behavioral supports if needed.</a:t>
            </a:r>
          </a:p>
          <a:p>
            <a:pPr marL="285750" indent="-285750">
              <a:buFont typeface="Arial" panose="020B0604020202020204" pitchFamily="34" charset="0"/>
              <a:buChar char="•"/>
            </a:pPr>
            <a:r>
              <a:rPr lang="en-US" sz="2200" dirty="0"/>
              <a:t>Communication component</a:t>
            </a:r>
          </a:p>
        </p:txBody>
      </p:sp>
    </p:spTree>
    <p:extLst>
      <p:ext uri="{BB962C8B-B14F-4D97-AF65-F5344CB8AC3E}">
        <p14:creationId xmlns:p14="http://schemas.microsoft.com/office/powerpoint/2010/main" val="403580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0074"/>
            <a:ext cx="8229600" cy="1143000"/>
          </a:xfrm>
        </p:spPr>
        <p:txBody>
          <a:bodyPr/>
          <a:lstStyle/>
          <a:p>
            <a:r>
              <a:rPr lang="en-US" dirty="0"/>
              <a:t>Emergency Plan for the Individual</a:t>
            </a:r>
          </a:p>
        </p:txBody>
      </p:sp>
      <p:sp>
        <p:nvSpPr>
          <p:cNvPr id="3" name="Content Placeholder 2"/>
          <p:cNvSpPr>
            <a:spLocks noGrp="1"/>
          </p:cNvSpPr>
          <p:nvPr>
            <p:ph idx="1"/>
          </p:nvPr>
        </p:nvSpPr>
        <p:spPr>
          <a:xfrm>
            <a:off x="457200" y="1600200"/>
            <a:ext cx="4648200" cy="4800600"/>
          </a:xfrm>
        </p:spPr>
        <p:txBody>
          <a:bodyPr>
            <a:normAutofit fontScale="92500" lnSpcReduction="10000"/>
          </a:bodyPr>
          <a:lstStyle/>
          <a:p>
            <a:pPr marL="0" indent="0">
              <a:buNone/>
            </a:pPr>
            <a:r>
              <a:rPr lang="en-US" dirty="0"/>
              <a:t>More than one way to carry an emergency plan with me.</a:t>
            </a:r>
          </a:p>
          <a:p>
            <a:pPr marL="514350" indent="-514350">
              <a:buAutoNum type="arabicPeriod"/>
            </a:pPr>
            <a:r>
              <a:rPr lang="en-US" dirty="0"/>
              <a:t>Wallet – a single sheet of paper with the most critical information</a:t>
            </a:r>
          </a:p>
          <a:p>
            <a:pPr marL="514350" indent="-514350">
              <a:buAutoNum type="arabicPeriod"/>
            </a:pPr>
            <a:r>
              <a:rPr lang="en-US" dirty="0"/>
              <a:t>Cell Phone – a picture of the Emergency plan; a list of contacts: Emergency contact, parent, sibling, 911</a:t>
            </a:r>
          </a:p>
        </p:txBody>
      </p:sp>
      <p:pic>
        <p:nvPicPr>
          <p:cNvPr id="6" name="Picture 5"/>
          <p:cNvPicPr>
            <a:picLocks noChangeAspect="1"/>
          </p:cNvPicPr>
          <p:nvPr/>
        </p:nvPicPr>
        <p:blipFill>
          <a:blip r:embed="rId2"/>
          <a:stretch>
            <a:fillRect/>
          </a:stretch>
        </p:blipFill>
        <p:spPr>
          <a:xfrm>
            <a:off x="5290574" y="2747601"/>
            <a:ext cx="3831655" cy="2505797"/>
          </a:xfrm>
          <a:prstGeom prst="rect">
            <a:avLst/>
          </a:prstGeom>
        </p:spPr>
      </p:pic>
      <p:sp>
        <p:nvSpPr>
          <p:cNvPr id="7" name="TextBox 6"/>
          <p:cNvSpPr txBox="1"/>
          <p:nvPr/>
        </p:nvSpPr>
        <p:spPr>
          <a:xfrm>
            <a:off x="8207829" y="5253398"/>
            <a:ext cx="914400" cy="276999"/>
          </a:xfrm>
          <a:prstGeom prst="rect">
            <a:avLst/>
          </a:prstGeom>
          <a:noFill/>
        </p:spPr>
        <p:txBody>
          <a:bodyPr wrap="square" rtlCol="0">
            <a:spAutoFit/>
          </a:bodyPr>
          <a:lstStyle/>
          <a:p>
            <a:r>
              <a:rPr lang="en-US" sz="1200" dirty="0"/>
              <a:t>FEMA</a:t>
            </a:r>
          </a:p>
        </p:txBody>
      </p:sp>
    </p:spTree>
    <p:extLst>
      <p:ext uri="{BB962C8B-B14F-4D97-AF65-F5344CB8AC3E}">
        <p14:creationId xmlns:p14="http://schemas.microsoft.com/office/powerpoint/2010/main" val="1770086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0074"/>
            <a:ext cx="8229600" cy="1143000"/>
          </a:xfrm>
        </p:spPr>
        <p:txBody>
          <a:bodyPr/>
          <a:lstStyle/>
          <a:p>
            <a:r>
              <a:rPr lang="en-US" dirty="0"/>
              <a:t>Adding the Plan to their iPhone</a:t>
            </a:r>
          </a:p>
        </p:txBody>
      </p:sp>
      <p:sp>
        <p:nvSpPr>
          <p:cNvPr id="3" name="Content Placeholder 2"/>
          <p:cNvSpPr>
            <a:spLocks noGrp="1"/>
          </p:cNvSpPr>
          <p:nvPr>
            <p:ph idx="1"/>
          </p:nvPr>
        </p:nvSpPr>
        <p:spPr>
          <a:xfrm>
            <a:off x="457200" y="1600200"/>
            <a:ext cx="5486400" cy="4800600"/>
          </a:xfrm>
        </p:spPr>
        <p:txBody>
          <a:bodyPr>
            <a:normAutofit fontScale="92500" lnSpcReduction="10000"/>
          </a:bodyPr>
          <a:lstStyle/>
          <a:p>
            <a:r>
              <a:rPr lang="en-US" dirty="0"/>
              <a:t>Health app</a:t>
            </a:r>
          </a:p>
          <a:p>
            <a:r>
              <a:rPr lang="en-US" dirty="0"/>
              <a:t>Create Medical ID</a:t>
            </a:r>
          </a:p>
          <a:p>
            <a:r>
              <a:rPr lang="en-US" dirty="0"/>
              <a:t>Turn “Show When Locked” on </a:t>
            </a:r>
          </a:p>
          <a:p>
            <a:r>
              <a:rPr lang="en-US" dirty="0"/>
              <a:t>Enter demographics–include a photo (use the phone to take a selfie)</a:t>
            </a:r>
          </a:p>
          <a:p>
            <a:r>
              <a:rPr lang="en-US" dirty="0"/>
              <a:t>Enter Medications/Allergies/Medical notes</a:t>
            </a:r>
          </a:p>
          <a:p>
            <a:r>
              <a:rPr lang="en-US" dirty="0"/>
              <a:t>Add Emergency Contacts</a:t>
            </a:r>
          </a:p>
        </p:txBody>
      </p:sp>
      <p:pic>
        <p:nvPicPr>
          <p:cNvPr id="5" name="Picture 4"/>
          <p:cNvPicPr>
            <a:picLocks noChangeAspect="1"/>
          </p:cNvPicPr>
          <p:nvPr/>
        </p:nvPicPr>
        <p:blipFill>
          <a:blip r:embed="rId2"/>
          <a:stretch>
            <a:fillRect/>
          </a:stretch>
        </p:blipFill>
        <p:spPr>
          <a:xfrm>
            <a:off x="6248400" y="1371600"/>
            <a:ext cx="2629247" cy="5326103"/>
          </a:xfrm>
          <a:prstGeom prst="rect">
            <a:avLst/>
          </a:prstGeom>
        </p:spPr>
      </p:pic>
    </p:spTree>
    <p:extLst>
      <p:ext uri="{BB962C8B-B14F-4D97-AF65-F5344CB8AC3E}">
        <p14:creationId xmlns:p14="http://schemas.microsoft.com/office/powerpoint/2010/main" val="180280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    	What is a Medical Home?</a:t>
            </a:r>
          </a:p>
        </p:txBody>
      </p:sp>
      <p:sp>
        <p:nvSpPr>
          <p:cNvPr id="3" name="Content Placeholder 2"/>
          <p:cNvSpPr>
            <a:spLocks noGrp="1"/>
          </p:cNvSpPr>
          <p:nvPr>
            <p:ph idx="1"/>
          </p:nvPr>
        </p:nvSpPr>
        <p:spPr>
          <a:xfrm>
            <a:off x="620569" y="2622113"/>
            <a:ext cx="7915931" cy="3388295"/>
          </a:xfrm>
        </p:spPr>
        <p:txBody>
          <a:bodyPr>
            <a:normAutofit fontScale="92500" lnSpcReduction="10000"/>
          </a:bodyPr>
          <a:lstStyle/>
          <a:p>
            <a:pPr marL="0" indent="0" fontAlgn="base">
              <a:buNone/>
            </a:pPr>
            <a:endParaRPr lang="en-US" sz="2100" dirty="0"/>
          </a:p>
          <a:p>
            <a:pPr fontAlgn="base">
              <a:buFont typeface="Wingdings" panose="05000000000000000000" pitchFamily="2" charset="2"/>
              <a:buChar char="Ø"/>
            </a:pPr>
            <a:r>
              <a:rPr lang="en-US" sz="2100" dirty="0"/>
              <a:t>a model of primary care that is </a:t>
            </a:r>
            <a:r>
              <a:rPr lang="en-US" sz="2100" b="1" dirty="0"/>
              <a:t>patient-centered</a:t>
            </a:r>
            <a:r>
              <a:rPr lang="en-US" sz="2100" dirty="0"/>
              <a:t>, comprehensive, team-based, coordinated, accessible, and focused on quality and safety</a:t>
            </a:r>
          </a:p>
          <a:p>
            <a:pPr fontAlgn="base">
              <a:buFont typeface="Wingdings" panose="05000000000000000000" pitchFamily="2" charset="2"/>
              <a:buChar char="Ø"/>
            </a:pPr>
            <a:r>
              <a:rPr lang="en-US" sz="2100" dirty="0"/>
              <a:t>a place where </a:t>
            </a:r>
            <a:r>
              <a:rPr lang="en-US" sz="2100" b="1" dirty="0"/>
              <a:t>patients are treated with respect, dignity, and compassion</a:t>
            </a:r>
            <a:r>
              <a:rPr lang="en-US" sz="2100" dirty="0"/>
              <a:t>, and enable strong and trusting relationships with providers and staff</a:t>
            </a:r>
          </a:p>
          <a:p>
            <a:pPr fontAlgn="base">
              <a:buFont typeface="Wingdings" panose="05000000000000000000" pitchFamily="2" charset="2"/>
              <a:buChar char="Ø"/>
            </a:pPr>
            <a:r>
              <a:rPr lang="en-US" sz="2100" dirty="0"/>
              <a:t>a model for </a:t>
            </a:r>
            <a:r>
              <a:rPr lang="en-US" sz="2100" b="1" dirty="0"/>
              <a:t>achieving primary care excellence </a:t>
            </a:r>
            <a:r>
              <a:rPr lang="en-US" sz="2100" dirty="0"/>
              <a:t>so that care is received in the right place, at the right time, and in the manner that best suits a patient's needs</a:t>
            </a:r>
          </a:p>
          <a:p>
            <a:endParaRPr lang="en-US" dirty="0"/>
          </a:p>
        </p:txBody>
      </p:sp>
      <p:pic>
        <p:nvPicPr>
          <p:cNvPr id="4" name="Picture 3"/>
          <p:cNvPicPr>
            <a:picLocks noChangeAspect="1"/>
          </p:cNvPicPr>
          <p:nvPr/>
        </p:nvPicPr>
        <p:blipFill>
          <a:blip r:embed="rId3"/>
          <a:stretch>
            <a:fillRect/>
          </a:stretch>
        </p:blipFill>
        <p:spPr>
          <a:xfrm>
            <a:off x="7278331" y="857251"/>
            <a:ext cx="1865671" cy="1429472"/>
          </a:xfrm>
          <a:prstGeom prst="rect">
            <a:avLst/>
          </a:prstGeom>
        </p:spPr>
      </p:pic>
    </p:spTree>
    <p:extLst>
      <p:ext uri="{BB962C8B-B14F-4D97-AF65-F5344CB8AC3E}">
        <p14:creationId xmlns:p14="http://schemas.microsoft.com/office/powerpoint/2010/main" val="53918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41194" y="1510126"/>
            <a:ext cx="2945606" cy="51954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0074"/>
            <a:ext cx="8229600" cy="1143000"/>
          </a:xfrm>
        </p:spPr>
        <p:txBody>
          <a:bodyPr>
            <a:normAutofit fontScale="90000"/>
          </a:bodyPr>
          <a:lstStyle/>
          <a:p>
            <a:r>
              <a:rPr lang="en-US" dirty="0"/>
              <a:t>Adding the Plan to an Android Phone</a:t>
            </a:r>
          </a:p>
        </p:txBody>
      </p:sp>
      <p:sp>
        <p:nvSpPr>
          <p:cNvPr id="3" name="Content Placeholder 2"/>
          <p:cNvSpPr>
            <a:spLocks noGrp="1"/>
          </p:cNvSpPr>
          <p:nvPr>
            <p:ph idx="1"/>
          </p:nvPr>
        </p:nvSpPr>
        <p:spPr>
          <a:xfrm>
            <a:off x="457201" y="1600200"/>
            <a:ext cx="4724400" cy="5105400"/>
          </a:xfrm>
        </p:spPr>
        <p:txBody>
          <a:bodyPr>
            <a:normAutofit fontScale="92500" lnSpcReduction="10000"/>
          </a:bodyPr>
          <a:lstStyle/>
          <a:p>
            <a:pPr marL="0" indent="0">
              <a:buNone/>
            </a:pPr>
            <a:endParaRPr lang="en-US" dirty="0"/>
          </a:p>
          <a:p>
            <a:r>
              <a:rPr lang="en-US" dirty="0"/>
              <a:t>Open phone settings.</a:t>
            </a:r>
          </a:p>
          <a:p>
            <a:r>
              <a:rPr lang="en-US" dirty="0"/>
              <a:t>Tap About Phone.</a:t>
            </a:r>
          </a:p>
          <a:p>
            <a:r>
              <a:rPr lang="en-US" dirty="0"/>
              <a:t>Tap Emergency information.</a:t>
            </a:r>
          </a:p>
          <a:p>
            <a:r>
              <a:rPr lang="en-US" dirty="0"/>
              <a:t>Enter information under Medical Information and Emergency Contacts.</a:t>
            </a:r>
          </a:p>
          <a:p>
            <a:r>
              <a:rPr lang="en-US" dirty="0"/>
              <a:t>Turn on Show when device is locked.</a:t>
            </a:r>
            <a:br>
              <a:rPr lang="en-US" dirty="0"/>
            </a:br>
            <a:endParaRPr lang="en-US" dirty="0"/>
          </a:p>
        </p:txBody>
      </p:sp>
      <p:pic>
        <p:nvPicPr>
          <p:cNvPr id="5" name="Picture 4"/>
          <p:cNvPicPr>
            <a:picLocks noChangeAspect="1"/>
          </p:cNvPicPr>
          <p:nvPr/>
        </p:nvPicPr>
        <p:blipFill>
          <a:blip r:embed="rId2"/>
          <a:stretch>
            <a:fillRect/>
          </a:stretch>
        </p:blipFill>
        <p:spPr>
          <a:xfrm>
            <a:off x="5830490" y="1648296"/>
            <a:ext cx="2767013" cy="4919133"/>
          </a:xfrm>
          <a:prstGeom prst="rect">
            <a:avLst/>
          </a:prstGeom>
        </p:spPr>
      </p:pic>
      <p:sp>
        <p:nvSpPr>
          <p:cNvPr id="6" name="TextBox 5"/>
          <p:cNvSpPr txBox="1"/>
          <p:nvPr/>
        </p:nvSpPr>
        <p:spPr>
          <a:xfrm>
            <a:off x="4839890" y="6380673"/>
            <a:ext cx="990600" cy="276999"/>
          </a:xfrm>
          <a:prstGeom prst="rect">
            <a:avLst/>
          </a:prstGeom>
          <a:noFill/>
        </p:spPr>
        <p:txBody>
          <a:bodyPr wrap="square" rtlCol="0">
            <a:spAutoFit/>
          </a:bodyPr>
          <a:lstStyle/>
          <a:p>
            <a:r>
              <a:rPr lang="en-US" sz="1200" dirty="0" err="1"/>
              <a:t>AndyHat</a:t>
            </a:r>
            <a:endParaRPr lang="en-US" sz="1200" dirty="0"/>
          </a:p>
        </p:txBody>
      </p:sp>
    </p:spTree>
    <p:extLst>
      <p:ext uri="{BB962C8B-B14F-4D97-AF65-F5344CB8AC3E}">
        <p14:creationId xmlns:p14="http://schemas.microsoft.com/office/powerpoint/2010/main" val="2435490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4200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90074"/>
            <a:ext cx="8229600" cy="1143000"/>
          </a:xfrm>
        </p:spPr>
        <p:txBody>
          <a:bodyPr/>
          <a:lstStyle/>
          <a:p>
            <a:r>
              <a:rPr lang="en-US" dirty="0"/>
              <a:t>Critical Medical Information</a:t>
            </a:r>
          </a:p>
        </p:txBody>
      </p:sp>
      <p:sp>
        <p:nvSpPr>
          <p:cNvPr id="5" name="AutoShape 2" descr="Planning for the Future - Medical and Support Services - 3-2022 with video.ppt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Planning for the Future - Medical and Support Services - 3-2022 with video.pptx"/>
          <p:cNvSpPr>
            <a:spLocks noGrp="1" noChangeAspect="1" noChangeArrowheads="1"/>
          </p:cNvSpPr>
          <p:nvPr>
            <p:ph idx="1"/>
          </p:nvPr>
        </p:nvSpPr>
        <p:spPr bwMode="auto">
          <a:xfrm>
            <a:off x="457200" y="1828800"/>
            <a:ext cx="32004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dirty="0"/>
              <a:t>For those who do not carry anything with them, consider a wrist band or shoe tag with critical medical information.</a:t>
            </a:r>
          </a:p>
        </p:txBody>
      </p:sp>
      <p:pic>
        <p:nvPicPr>
          <p:cNvPr id="7" name="Picture 6"/>
          <p:cNvPicPr>
            <a:picLocks noChangeAspect="1"/>
          </p:cNvPicPr>
          <p:nvPr/>
        </p:nvPicPr>
        <p:blipFill>
          <a:blip r:embed="rId2"/>
          <a:stretch>
            <a:fillRect/>
          </a:stretch>
        </p:blipFill>
        <p:spPr>
          <a:xfrm>
            <a:off x="3962400" y="1828800"/>
            <a:ext cx="2017173" cy="3424398"/>
          </a:xfrm>
          <a:prstGeom prst="rect">
            <a:avLst/>
          </a:prstGeom>
        </p:spPr>
      </p:pic>
      <p:pic>
        <p:nvPicPr>
          <p:cNvPr id="8" name="Picture 7"/>
          <p:cNvPicPr>
            <a:picLocks noChangeAspect="1"/>
          </p:cNvPicPr>
          <p:nvPr/>
        </p:nvPicPr>
        <p:blipFill>
          <a:blip r:embed="rId3"/>
          <a:stretch>
            <a:fillRect/>
          </a:stretch>
        </p:blipFill>
        <p:spPr>
          <a:xfrm>
            <a:off x="6273487" y="2895600"/>
            <a:ext cx="2584747" cy="3398733"/>
          </a:xfrm>
          <a:prstGeom prst="rect">
            <a:avLst/>
          </a:prstGeom>
        </p:spPr>
      </p:pic>
    </p:spTree>
    <p:extLst>
      <p:ext uri="{BB962C8B-B14F-4D97-AF65-F5344CB8AC3E}">
        <p14:creationId xmlns:p14="http://schemas.microsoft.com/office/powerpoint/2010/main" val="3261202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Resources </a:t>
            </a:r>
          </a:p>
        </p:txBody>
      </p:sp>
      <p:sp>
        <p:nvSpPr>
          <p:cNvPr id="3" name="Content Placeholder 2"/>
          <p:cNvSpPr>
            <a:spLocks noGrp="1"/>
          </p:cNvSpPr>
          <p:nvPr>
            <p:ph idx="1"/>
          </p:nvPr>
        </p:nvSpPr>
        <p:spPr>
          <a:xfrm>
            <a:off x="457200" y="1777464"/>
            <a:ext cx="7543800" cy="4525963"/>
          </a:xfrm>
        </p:spPr>
        <p:txBody>
          <a:bodyPr vert="horz" lIns="91440" tIns="45720" rIns="91440" bIns="45720" rtlCol="0" anchor="t">
            <a:normAutofit lnSpcReduction="10000"/>
          </a:bodyPr>
          <a:lstStyle/>
          <a:p>
            <a:r>
              <a:rPr lang="en-US" dirty="0"/>
              <a:t>I used a </a:t>
            </a:r>
            <a:r>
              <a:rPr lang="en-US" b="1" dirty="0"/>
              <a:t>Letter of Inten</a:t>
            </a:r>
            <a:r>
              <a:rPr lang="en-US" dirty="0"/>
              <a:t>t form from </a:t>
            </a:r>
            <a:r>
              <a:rPr lang="en-US" dirty="0">
                <a:hlinkClick r:id="rId3"/>
              </a:rPr>
              <a:t>www.howtosecurethefuture.com</a:t>
            </a:r>
            <a:r>
              <a:rPr lang="en-US" dirty="0"/>
              <a:t>    </a:t>
            </a:r>
          </a:p>
          <a:p>
            <a:r>
              <a:rPr lang="en-US" dirty="0"/>
              <a:t>We also have two other forms at </a:t>
            </a:r>
            <a:r>
              <a:rPr lang="en-US" dirty="0">
                <a:hlinkClick r:id="rId4"/>
              </a:rPr>
              <a:t>https://www.theadmh.org/new-external-resources</a:t>
            </a:r>
            <a:r>
              <a:rPr lang="en-US" dirty="0"/>
              <a:t>  under Resources. One is more complicated than the other but both are very thorough.</a:t>
            </a:r>
          </a:p>
          <a:p>
            <a:r>
              <a:rPr lang="en-US" dirty="0">
                <a:cs typeface="Calibri"/>
              </a:rPr>
              <a:t>Google "</a:t>
            </a:r>
            <a:r>
              <a:rPr lang="en-US" b="1" dirty="0">
                <a:cs typeface="Calibri"/>
              </a:rPr>
              <a:t>Medical Emergency Plan</a:t>
            </a:r>
            <a:r>
              <a:rPr lang="en-US" dirty="0">
                <a:cs typeface="Calibri"/>
              </a:rPr>
              <a:t> templates"  </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202183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70200"/>
            <a:ext cx="3429000" cy="3454400"/>
          </a:xfrm>
        </p:spPr>
        <p:txBody>
          <a:bodyPr>
            <a:normAutofit fontScale="85000" lnSpcReduction="10000"/>
          </a:bodyPr>
          <a:lstStyle/>
          <a:p>
            <a:pPr marL="0" indent="0">
              <a:buNone/>
            </a:pPr>
            <a:r>
              <a:rPr lang="en-US" sz="3200" dirty="0"/>
              <a:t>We need your help to serve more individuals with intellectual and developmental disabilities with compassionate, person-centered medical care.</a:t>
            </a:r>
            <a:endParaRPr lang="en-US" sz="3200" b="1" dirty="0"/>
          </a:p>
        </p:txBody>
      </p:sp>
      <p:pic>
        <p:nvPicPr>
          <p:cNvPr id="5" name="Picture 4"/>
          <p:cNvPicPr>
            <a:picLocks noChangeAspect="1"/>
          </p:cNvPicPr>
          <p:nvPr/>
        </p:nvPicPr>
        <p:blipFill>
          <a:blip r:embed="rId3"/>
          <a:stretch>
            <a:fillRect/>
          </a:stretch>
        </p:blipFill>
        <p:spPr>
          <a:xfrm>
            <a:off x="381000" y="251588"/>
            <a:ext cx="2171700" cy="2171700"/>
          </a:xfrm>
          <a:prstGeom prst="rect">
            <a:avLst/>
          </a:prstGeom>
        </p:spPr>
      </p:pic>
      <p:pic>
        <p:nvPicPr>
          <p:cNvPr id="6" name="Picture 5"/>
          <p:cNvPicPr>
            <a:picLocks noChangeAspect="1"/>
          </p:cNvPicPr>
          <p:nvPr/>
        </p:nvPicPr>
        <p:blipFill>
          <a:blip r:embed="rId4"/>
          <a:stretch>
            <a:fillRect/>
          </a:stretch>
        </p:blipFill>
        <p:spPr>
          <a:xfrm>
            <a:off x="5029200" y="2312639"/>
            <a:ext cx="3166813" cy="3170837"/>
          </a:xfrm>
          <a:prstGeom prst="rect">
            <a:avLst/>
          </a:prstGeom>
        </p:spPr>
      </p:pic>
      <p:sp>
        <p:nvSpPr>
          <p:cNvPr id="7" name="Title 6"/>
          <p:cNvSpPr>
            <a:spLocks noGrp="1"/>
          </p:cNvSpPr>
          <p:nvPr>
            <p:ph type="title"/>
          </p:nvPr>
        </p:nvSpPr>
        <p:spPr>
          <a:xfrm>
            <a:off x="3200400" y="366987"/>
            <a:ext cx="5869500" cy="970451"/>
          </a:xfrm>
        </p:spPr>
        <p:txBody>
          <a:bodyPr/>
          <a:lstStyle/>
          <a:p>
            <a:r>
              <a:rPr lang="en-US" sz="4000" dirty="0"/>
              <a:t>Georgia Gives 2024</a:t>
            </a:r>
          </a:p>
        </p:txBody>
      </p:sp>
      <p:sp>
        <p:nvSpPr>
          <p:cNvPr id="2" name="TextBox 1">
            <a:extLst>
              <a:ext uri="{FF2B5EF4-FFF2-40B4-BE49-F238E27FC236}">
                <a16:creationId xmlns:a16="http://schemas.microsoft.com/office/drawing/2014/main" id="{AA91F88A-18F7-9700-8E4C-E15823023B76}"/>
              </a:ext>
            </a:extLst>
          </p:cNvPr>
          <p:cNvSpPr txBox="1"/>
          <p:nvPr/>
        </p:nvSpPr>
        <p:spPr>
          <a:xfrm>
            <a:off x="4816656" y="5762949"/>
            <a:ext cx="3500465"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5"/>
              </a:rPr>
              <a:t>https://www.gagives.org/organization/Admh</a:t>
            </a:r>
            <a:r>
              <a:rPr lang="en-US" dirty="0">
                <a:ea typeface="+mn-lt"/>
                <a:cs typeface="+mn-lt"/>
              </a:rPr>
              <a:t> </a:t>
            </a:r>
            <a:endParaRPr lang="en-US" dirty="0"/>
          </a:p>
        </p:txBody>
      </p:sp>
    </p:spTree>
    <p:extLst>
      <p:ext uri="{BB962C8B-B14F-4D97-AF65-F5344CB8AC3E}">
        <p14:creationId xmlns:p14="http://schemas.microsoft.com/office/powerpoint/2010/main" val="2053581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85" y="457162"/>
            <a:ext cx="6438542" cy="727838"/>
          </a:xfrm>
        </p:spPr>
        <p:txBody>
          <a:bodyPr/>
          <a:lstStyle/>
          <a:p>
            <a:r>
              <a:rPr lang="en-US" dirty="0"/>
              <a:t>	Resources/ Webinar Recordings</a:t>
            </a:r>
          </a:p>
        </p:txBody>
      </p:sp>
      <p:sp>
        <p:nvSpPr>
          <p:cNvPr id="3" name="Content Placeholder 2"/>
          <p:cNvSpPr>
            <a:spLocks noGrp="1"/>
          </p:cNvSpPr>
          <p:nvPr>
            <p:ph idx="1"/>
          </p:nvPr>
        </p:nvSpPr>
        <p:spPr>
          <a:xfrm>
            <a:off x="457200" y="2514600"/>
            <a:ext cx="4419600" cy="3080403"/>
          </a:xfrm>
        </p:spPr>
        <p:txBody>
          <a:bodyPr>
            <a:normAutofit lnSpcReduction="10000"/>
          </a:bodyPr>
          <a:lstStyle/>
          <a:p>
            <a:pPr marL="0" indent="0">
              <a:buNone/>
            </a:pPr>
            <a:r>
              <a:rPr lang="en-US" sz="2100" dirty="0"/>
              <a:t>Thank you for attending our webinar series </a:t>
            </a:r>
            <a:r>
              <a:rPr lang="en-US" sz="2100" b="1" dirty="0"/>
              <a:t>First Things First</a:t>
            </a:r>
            <a:r>
              <a:rPr lang="en-US" sz="2100" dirty="0"/>
              <a:t>. </a:t>
            </a:r>
          </a:p>
          <a:p>
            <a:pPr marL="0" indent="0">
              <a:buNone/>
            </a:pPr>
            <a:r>
              <a:rPr lang="en-US" sz="2100" dirty="0"/>
              <a:t>Please go to our website </a:t>
            </a:r>
            <a:r>
              <a:rPr lang="en-US" sz="2100" dirty="0">
                <a:hlinkClick r:id="rId3"/>
              </a:rPr>
              <a:t>https://www.theadmh.org/events</a:t>
            </a:r>
            <a:r>
              <a:rPr lang="en-US" sz="2100" dirty="0"/>
              <a:t>  for the recording of each session in the series and more information. </a:t>
            </a:r>
          </a:p>
          <a:p>
            <a:pPr marL="0" indent="0">
              <a:buNone/>
            </a:pPr>
            <a:r>
              <a:rPr lang="en-US" sz="2100" dirty="0"/>
              <a:t>Additional resources can be found under Resources.</a:t>
            </a:r>
          </a:p>
        </p:txBody>
      </p:sp>
      <p:pic>
        <p:nvPicPr>
          <p:cNvPr id="4" name="Picture 3"/>
          <p:cNvPicPr>
            <a:picLocks noChangeAspect="1"/>
          </p:cNvPicPr>
          <p:nvPr/>
        </p:nvPicPr>
        <p:blipFill>
          <a:blip r:embed="rId4"/>
          <a:stretch>
            <a:fillRect/>
          </a:stretch>
        </p:blipFill>
        <p:spPr>
          <a:xfrm>
            <a:off x="7224184" y="821081"/>
            <a:ext cx="1919817" cy="1470959"/>
          </a:xfrm>
          <a:prstGeom prst="rect">
            <a:avLst/>
          </a:prstGeom>
        </p:spPr>
      </p:pic>
      <p:pic>
        <p:nvPicPr>
          <p:cNvPr id="5" name="Picture 4"/>
          <p:cNvPicPr>
            <a:picLocks noChangeAspect="1"/>
          </p:cNvPicPr>
          <p:nvPr/>
        </p:nvPicPr>
        <p:blipFill>
          <a:blip r:embed="rId5"/>
          <a:stretch>
            <a:fillRect/>
          </a:stretch>
        </p:blipFill>
        <p:spPr>
          <a:xfrm>
            <a:off x="5334000" y="2914232"/>
            <a:ext cx="3377061" cy="2680771"/>
          </a:xfrm>
          <a:prstGeom prst="rect">
            <a:avLst/>
          </a:prstGeom>
        </p:spPr>
      </p:pic>
    </p:spTree>
    <p:extLst>
      <p:ext uri="{BB962C8B-B14F-4D97-AF65-F5344CB8AC3E}">
        <p14:creationId xmlns:p14="http://schemas.microsoft.com/office/powerpoint/2010/main" val="102098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90" y="643762"/>
            <a:ext cx="6438542" cy="727838"/>
          </a:xfrm>
        </p:spPr>
        <p:txBody>
          <a:bodyPr/>
          <a:lstStyle/>
          <a:p>
            <a:r>
              <a:rPr lang="en-US" dirty="0"/>
              <a:t>	Your Feedback and Ideas </a:t>
            </a:r>
          </a:p>
        </p:txBody>
      </p:sp>
      <p:sp>
        <p:nvSpPr>
          <p:cNvPr id="3" name="Content Placeholder 2"/>
          <p:cNvSpPr>
            <a:spLocks noGrp="1"/>
          </p:cNvSpPr>
          <p:nvPr>
            <p:ph idx="1"/>
          </p:nvPr>
        </p:nvSpPr>
        <p:spPr>
          <a:xfrm>
            <a:off x="470849" y="2591608"/>
            <a:ext cx="4482151" cy="3275792"/>
          </a:xfrm>
        </p:spPr>
        <p:txBody>
          <a:bodyPr>
            <a:normAutofit fontScale="77500" lnSpcReduction="20000"/>
          </a:bodyPr>
          <a:lstStyle/>
          <a:p>
            <a:pPr marL="0" indent="0" algn="ctr">
              <a:buNone/>
            </a:pPr>
            <a:r>
              <a:rPr lang="en-US" sz="2600" dirty="0"/>
              <a:t>Please give us your feedback by completing the following poll questions. </a:t>
            </a:r>
          </a:p>
          <a:p>
            <a:pPr marL="0" indent="0" algn="ctr">
              <a:buNone/>
            </a:pPr>
            <a:endParaRPr lang="en-US" sz="2600" dirty="0"/>
          </a:p>
          <a:p>
            <a:pPr marL="0" indent="0" algn="ctr">
              <a:buNone/>
            </a:pPr>
            <a:r>
              <a:rPr lang="en-US" sz="2600" dirty="0"/>
              <a:t>You may contact us at </a:t>
            </a:r>
            <a:r>
              <a:rPr lang="en-US" sz="2600" dirty="0">
                <a:hlinkClick r:id="rId3"/>
              </a:rPr>
              <a:t>info@theadmh.org</a:t>
            </a:r>
            <a:r>
              <a:rPr lang="en-US" sz="2600" dirty="0"/>
              <a:t> for  your additional questions!</a:t>
            </a:r>
          </a:p>
          <a:p>
            <a:pPr marL="0" indent="0" algn="ctr">
              <a:buNone/>
            </a:pPr>
            <a:endParaRPr lang="en-US" sz="2600" dirty="0"/>
          </a:p>
          <a:p>
            <a:pPr marL="0" indent="0" algn="ctr">
              <a:buNone/>
            </a:pPr>
            <a:r>
              <a:rPr lang="en-US" sz="2600" dirty="0"/>
              <a:t>Suggestions for additional topics are welcome!</a:t>
            </a:r>
            <a:endParaRPr lang="en-US" sz="2600" b="1" dirty="0">
              <a:solidFill>
                <a:srgbClr val="FFFF00"/>
              </a:solidFill>
            </a:endParaRPr>
          </a:p>
          <a:p>
            <a:pPr marL="0" indent="0" algn="ctr">
              <a:buNone/>
            </a:pPr>
            <a:endParaRPr lang="en-US" sz="2100" dirty="0">
              <a:solidFill>
                <a:srgbClr val="FFFF00"/>
              </a:solidFill>
            </a:endParaRPr>
          </a:p>
        </p:txBody>
      </p:sp>
      <p:pic>
        <p:nvPicPr>
          <p:cNvPr id="4" name="Picture 3"/>
          <p:cNvPicPr>
            <a:picLocks noChangeAspect="1"/>
          </p:cNvPicPr>
          <p:nvPr/>
        </p:nvPicPr>
        <p:blipFill>
          <a:blip r:embed="rId4"/>
          <a:stretch>
            <a:fillRect/>
          </a:stretch>
        </p:blipFill>
        <p:spPr>
          <a:xfrm>
            <a:off x="7224184" y="821081"/>
            <a:ext cx="1919817" cy="1470959"/>
          </a:xfrm>
          <a:prstGeom prst="rect">
            <a:avLst/>
          </a:prstGeom>
        </p:spPr>
      </p:pic>
      <p:pic>
        <p:nvPicPr>
          <p:cNvPr id="9" name="Picture 8"/>
          <p:cNvPicPr>
            <a:picLocks noChangeAspect="1"/>
          </p:cNvPicPr>
          <p:nvPr/>
        </p:nvPicPr>
        <p:blipFill>
          <a:blip r:embed="rId5"/>
          <a:stretch>
            <a:fillRect/>
          </a:stretch>
        </p:blipFill>
        <p:spPr>
          <a:xfrm>
            <a:off x="5860286" y="2591608"/>
            <a:ext cx="2371512" cy="3165365"/>
          </a:xfrm>
          <a:prstGeom prst="rect">
            <a:avLst/>
          </a:prstGeom>
        </p:spPr>
      </p:pic>
    </p:spTree>
    <p:extLst>
      <p:ext uri="{BB962C8B-B14F-4D97-AF65-F5344CB8AC3E}">
        <p14:creationId xmlns:p14="http://schemas.microsoft.com/office/powerpoint/2010/main" val="456692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Planning for Other Emergencies</a:t>
            </a:r>
          </a:p>
        </p:txBody>
      </p:sp>
      <p:sp>
        <p:nvSpPr>
          <p:cNvPr id="3" name="Content Placeholder 2"/>
          <p:cNvSpPr>
            <a:spLocks noGrp="1"/>
          </p:cNvSpPr>
          <p:nvPr>
            <p:ph idx="1"/>
          </p:nvPr>
        </p:nvSpPr>
        <p:spPr>
          <a:xfrm>
            <a:off x="685800" y="1594949"/>
            <a:ext cx="8001000" cy="5080536"/>
          </a:xfrm>
        </p:spPr>
        <p:txBody>
          <a:bodyPr>
            <a:normAutofit/>
          </a:bodyPr>
          <a:lstStyle/>
          <a:p>
            <a:pPr marL="0" indent="0">
              <a:buNone/>
            </a:pPr>
            <a:r>
              <a:rPr lang="en-US" dirty="0"/>
              <a:t>What information or knowledge would someone need to have for different types of emergencies? What would you do if/……..?</a:t>
            </a:r>
          </a:p>
          <a:p>
            <a:pPr marL="0" indent="0" algn="ctr">
              <a:buNone/>
            </a:pPr>
            <a:r>
              <a:rPr lang="en-US" b="1" dirty="0"/>
              <a:t>Identify and Teach these Situations!</a:t>
            </a:r>
          </a:p>
          <a:p>
            <a:r>
              <a:rPr lang="en-US" dirty="0"/>
              <a:t>Basic Readiness</a:t>
            </a:r>
          </a:p>
          <a:p>
            <a:r>
              <a:rPr lang="en-US" dirty="0"/>
              <a:t>Medical</a:t>
            </a:r>
          </a:p>
          <a:p>
            <a:r>
              <a:rPr lang="en-US" dirty="0"/>
              <a:t>Weather</a:t>
            </a:r>
          </a:p>
          <a:p>
            <a:r>
              <a:rPr lang="en-US" dirty="0"/>
              <a:t>Fire</a:t>
            </a:r>
          </a:p>
          <a:p>
            <a:r>
              <a:rPr lang="en-US" dirty="0"/>
              <a:t>Plumbing</a:t>
            </a:r>
          </a:p>
          <a:p>
            <a:endParaRPr lang="en-US" dirty="0"/>
          </a:p>
        </p:txBody>
      </p:sp>
    </p:spTree>
    <p:extLst>
      <p:ext uri="{BB962C8B-B14F-4D97-AF65-F5344CB8AC3E}">
        <p14:creationId xmlns:p14="http://schemas.microsoft.com/office/powerpoint/2010/main" val="2570744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Basic Readiness</a:t>
            </a:r>
          </a:p>
        </p:txBody>
      </p:sp>
      <p:sp>
        <p:nvSpPr>
          <p:cNvPr id="3" name="Content Placeholder 2"/>
          <p:cNvSpPr>
            <a:spLocks noGrp="1"/>
          </p:cNvSpPr>
          <p:nvPr>
            <p:ph idx="1"/>
          </p:nvPr>
        </p:nvSpPr>
        <p:spPr>
          <a:xfrm>
            <a:off x="326856" y="1579183"/>
            <a:ext cx="5181600" cy="5080536"/>
          </a:xfrm>
        </p:spPr>
        <p:txBody>
          <a:bodyPr>
            <a:normAutofit/>
          </a:bodyPr>
          <a:lstStyle/>
          <a:p>
            <a:r>
              <a:rPr lang="en-US" sz="3600" dirty="0"/>
              <a:t>Keep phone charged</a:t>
            </a:r>
          </a:p>
          <a:p>
            <a:r>
              <a:rPr lang="en-US" sz="3600" dirty="0"/>
              <a:t>Bottled water</a:t>
            </a:r>
          </a:p>
          <a:p>
            <a:r>
              <a:rPr lang="en-US" sz="3600" dirty="0"/>
              <a:t>A first aid kit</a:t>
            </a:r>
          </a:p>
          <a:p>
            <a:r>
              <a:rPr lang="en-US" sz="3600" dirty="0"/>
              <a:t>Flashlight, batteries</a:t>
            </a:r>
          </a:p>
          <a:p>
            <a:r>
              <a:rPr lang="en-US" sz="3600" dirty="0"/>
              <a:t>Battery-powered lights</a:t>
            </a:r>
          </a:p>
          <a:p>
            <a:r>
              <a:rPr lang="en-US" sz="3600" dirty="0"/>
              <a:t>Personal medications</a:t>
            </a:r>
          </a:p>
          <a:p>
            <a:r>
              <a:rPr lang="en-US" sz="3600" dirty="0"/>
              <a:t>Cash or credit cards</a:t>
            </a:r>
          </a:p>
          <a:p>
            <a:endParaRPr lang="en-US" dirty="0"/>
          </a:p>
        </p:txBody>
      </p:sp>
      <p:pic>
        <p:nvPicPr>
          <p:cNvPr id="5" name="Picture 4"/>
          <p:cNvPicPr>
            <a:picLocks noChangeAspect="1"/>
          </p:cNvPicPr>
          <p:nvPr/>
        </p:nvPicPr>
        <p:blipFill>
          <a:blip r:embed="rId2"/>
          <a:stretch>
            <a:fillRect/>
          </a:stretch>
        </p:blipFill>
        <p:spPr>
          <a:xfrm>
            <a:off x="5352505" y="2357628"/>
            <a:ext cx="3598758" cy="2315086"/>
          </a:xfrm>
          <a:prstGeom prst="rect">
            <a:avLst/>
          </a:prstGeom>
        </p:spPr>
      </p:pic>
      <p:sp>
        <p:nvSpPr>
          <p:cNvPr id="6" name="Rectangle 5"/>
          <p:cNvSpPr/>
          <p:nvPr/>
        </p:nvSpPr>
        <p:spPr>
          <a:xfrm>
            <a:off x="5106869" y="4753486"/>
            <a:ext cx="4090030" cy="369332"/>
          </a:xfrm>
          <a:prstGeom prst="rect">
            <a:avLst/>
          </a:prstGeom>
        </p:spPr>
        <p:txBody>
          <a:bodyPr wrap="none">
            <a:spAutoFit/>
          </a:bodyPr>
          <a:lstStyle/>
          <a:p>
            <a:r>
              <a:rPr lang="en-US" dirty="0">
                <a:hlinkClick r:id="rId3"/>
              </a:rPr>
              <a:t>https://www.theadmh.org/patientvideos</a:t>
            </a:r>
            <a:r>
              <a:rPr lang="en-US" dirty="0"/>
              <a:t> </a:t>
            </a:r>
          </a:p>
        </p:txBody>
      </p:sp>
    </p:spTree>
    <p:extLst>
      <p:ext uri="{BB962C8B-B14F-4D97-AF65-F5344CB8AC3E}">
        <p14:creationId xmlns:p14="http://schemas.microsoft.com/office/powerpoint/2010/main" val="2210536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1600" y="2590800"/>
            <a:ext cx="3200400" cy="3200400"/>
          </a:xfrm>
          <a:prstGeom prst="rect">
            <a:avLst/>
          </a:prstGeom>
        </p:spPr>
      </p:pic>
      <p:sp>
        <p:nvSpPr>
          <p:cNvPr id="4" name="Rectangle 3"/>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Medical Emergencies at Home</a:t>
            </a: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pPr marL="0" indent="0">
              <a:buNone/>
            </a:pPr>
            <a:r>
              <a:rPr lang="en-US" dirty="0"/>
              <a:t>We need to teach exactly what to do in these situations, including when to call and not call 911!</a:t>
            </a:r>
          </a:p>
          <a:p>
            <a:r>
              <a:rPr lang="en-US" dirty="0"/>
              <a:t>Bleeding</a:t>
            </a:r>
          </a:p>
          <a:p>
            <a:r>
              <a:rPr lang="en-US" dirty="0"/>
              <a:t>Difficult Breathing</a:t>
            </a:r>
          </a:p>
          <a:p>
            <a:r>
              <a:rPr lang="en-US" dirty="0"/>
              <a:t>Burns</a:t>
            </a:r>
          </a:p>
          <a:p>
            <a:r>
              <a:rPr lang="en-US" dirty="0"/>
              <a:t>Heart Irregularities</a:t>
            </a:r>
          </a:p>
          <a:p>
            <a:r>
              <a:rPr lang="en-US" dirty="0"/>
              <a:t>Pain</a:t>
            </a:r>
          </a:p>
          <a:p>
            <a:r>
              <a:rPr lang="en-US" dirty="0"/>
              <a:t>Break or sprain</a:t>
            </a:r>
          </a:p>
          <a:p>
            <a:r>
              <a:rPr lang="en-US" dirty="0"/>
              <a:t>Vomiting excessively</a:t>
            </a:r>
          </a:p>
          <a:p>
            <a:pPr marL="0" indent="0">
              <a:buNone/>
            </a:pPr>
            <a:r>
              <a:rPr lang="en-US" dirty="0">
                <a:solidFill>
                  <a:srgbClr val="FF0000"/>
                </a:solidFill>
              </a:rPr>
              <a:t>When am I sick enough or hurt badly enough to call the doctor?</a:t>
            </a:r>
          </a:p>
        </p:txBody>
      </p:sp>
      <p:sp>
        <p:nvSpPr>
          <p:cNvPr id="6" name="TextBox 5"/>
          <p:cNvSpPr txBox="1"/>
          <p:nvPr/>
        </p:nvSpPr>
        <p:spPr>
          <a:xfrm>
            <a:off x="7391400" y="5257800"/>
            <a:ext cx="1752600" cy="261610"/>
          </a:xfrm>
          <a:prstGeom prst="rect">
            <a:avLst/>
          </a:prstGeom>
          <a:noFill/>
        </p:spPr>
        <p:txBody>
          <a:bodyPr wrap="square" rtlCol="0">
            <a:spAutoFit/>
          </a:bodyPr>
          <a:lstStyle/>
          <a:p>
            <a:r>
              <a:rPr lang="en-US" sz="1100" dirty="0"/>
              <a:t>Tenet Health</a:t>
            </a:r>
          </a:p>
        </p:txBody>
      </p:sp>
    </p:spTree>
    <p:extLst>
      <p:ext uri="{BB962C8B-B14F-4D97-AF65-F5344CB8AC3E}">
        <p14:creationId xmlns:p14="http://schemas.microsoft.com/office/powerpoint/2010/main" val="2134447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13093"/>
            <a:ext cx="8229600" cy="1143000"/>
          </a:xfrm>
        </p:spPr>
        <p:txBody>
          <a:bodyPr/>
          <a:lstStyle/>
          <a:p>
            <a:r>
              <a:rPr lang="en-US" dirty="0"/>
              <a:t>Weather Emergencies</a:t>
            </a:r>
          </a:p>
        </p:txBody>
      </p:sp>
      <p:sp>
        <p:nvSpPr>
          <p:cNvPr id="3" name="Content Placeholder 2"/>
          <p:cNvSpPr>
            <a:spLocks noGrp="1"/>
          </p:cNvSpPr>
          <p:nvPr>
            <p:ph idx="1"/>
          </p:nvPr>
        </p:nvSpPr>
        <p:spPr>
          <a:xfrm>
            <a:off x="228600" y="1600200"/>
            <a:ext cx="6172200" cy="5029200"/>
          </a:xfrm>
        </p:spPr>
        <p:txBody>
          <a:bodyPr>
            <a:normAutofit fontScale="92500" lnSpcReduction="10000"/>
          </a:bodyPr>
          <a:lstStyle/>
          <a:p>
            <a:pPr marL="0" indent="0">
              <a:buNone/>
            </a:pPr>
            <a:r>
              <a:rPr lang="en-US" sz="3500" dirty="0"/>
              <a:t>Severe weather can be anticipated.</a:t>
            </a:r>
          </a:p>
          <a:p>
            <a:pPr marL="0" indent="0">
              <a:buNone/>
            </a:pPr>
            <a:r>
              <a:rPr lang="en-US" sz="3500" dirty="0"/>
              <a:t>Know the safest place to                     go in your home or at work.</a:t>
            </a:r>
          </a:p>
          <a:p>
            <a:pPr marL="0" indent="0">
              <a:buNone/>
            </a:pPr>
            <a:r>
              <a:rPr lang="en-US" sz="3500" dirty="0"/>
              <a:t>Have a source of information          that will not be affected by             the weather.</a:t>
            </a:r>
          </a:p>
          <a:p>
            <a:pPr marL="0" indent="0">
              <a:buNone/>
            </a:pPr>
            <a:r>
              <a:rPr lang="en-US" sz="3500" dirty="0"/>
              <a:t>Listen to alerts.</a:t>
            </a:r>
          </a:p>
          <a:p>
            <a:pPr marL="0" indent="0">
              <a:buNone/>
            </a:pPr>
            <a:r>
              <a:rPr lang="en-US" sz="3500" dirty="0"/>
              <a:t>Have a supply of food, water, &amp; medication on hand. </a:t>
            </a:r>
          </a:p>
          <a:p>
            <a:pPr marL="0" indent="0">
              <a:buNone/>
            </a:pPr>
            <a:r>
              <a:rPr lang="en-US" sz="3500" dirty="0"/>
              <a:t>Have a well-stocked first aid kit.</a:t>
            </a:r>
          </a:p>
        </p:txBody>
      </p:sp>
      <p:pic>
        <p:nvPicPr>
          <p:cNvPr id="5" name="Picture 4"/>
          <p:cNvPicPr>
            <a:picLocks noChangeAspect="1"/>
          </p:cNvPicPr>
          <p:nvPr/>
        </p:nvPicPr>
        <p:blipFill>
          <a:blip r:embed="rId2"/>
          <a:stretch>
            <a:fillRect/>
          </a:stretch>
        </p:blipFill>
        <p:spPr>
          <a:xfrm>
            <a:off x="5791200" y="2775098"/>
            <a:ext cx="2959607" cy="1720702"/>
          </a:xfrm>
          <a:prstGeom prst="rect">
            <a:avLst/>
          </a:prstGeom>
        </p:spPr>
      </p:pic>
      <p:sp>
        <p:nvSpPr>
          <p:cNvPr id="6" name="TextBox 5"/>
          <p:cNvSpPr txBox="1"/>
          <p:nvPr/>
        </p:nvSpPr>
        <p:spPr>
          <a:xfrm>
            <a:off x="7287713" y="4364995"/>
            <a:ext cx="1600200" cy="261610"/>
          </a:xfrm>
          <a:prstGeom prst="rect">
            <a:avLst/>
          </a:prstGeom>
          <a:noFill/>
        </p:spPr>
        <p:txBody>
          <a:bodyPr wrap="square" rtlCol="0">
            <a:spAutoFit/>
          </a:bodyPr>
          <a:lstStyle/>
          <a:p>
            <a:r>
              <a:rPr lang="en-US" sz="1100" dirty="0"/>
              <a:t>Midland Radio</a:t>
            </a:r>
          </a:p>
        </p:txBody>
      </p:sp>
    </p:spTree>
    <p:extLst>
      <p:ext uri="{BB962C8B-B14F-4D97-AF65-F5344CB8AC3E}">
        <p14:creationId xmlns:p14="http://schemas.microsoft.com/office/powerpoint/2010/main" val="125715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3"/>
            <a:ext cx="9144000" cy="1585431"/>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ctrTitle"/>
          </p:nvPr>
        </p:nvSpPr>
        <p:spPr>
          <a:xfrm>
            <a:off x="609600" y="152400"/>
            <a:ext cx="7772400" cy="1470025"/>
          </a:xfrm>
        </p:spPr>
        <p:txBody>
          <a:bodyPr/>
          <a:lstStyle/>
          <a:p>
            <a:r>
              <a:rPr lang="en-US" dirty="0"/>
              <a:t>Developing a Letter of Intent and Emergency Plan</a:t>
            </a:r>
          </a:p>
        </p:txBody>
      </p:sp>
      <p:sp>
        <p:nvSpPr>
          <p:cNvPr id="3" name="Subtitle 2"/>
          <p:cNvSpPr>
            <a:spLocks noGrp="1"/>
          </p:cNvSpPr>
          <p:nvPr>
            <p:ph type="subTitle" idx="1"/>
          </p:nvPr>
        </p:nvSpPr>
        <p:spPr>
          <a:xfrm>
            <a:off x="1524000" y="5105400"/>
            <a:ext cx="6400800" cy="1600200"/>
          </a:xfrm>
        </p:spPr>
        <p:txBody>
          <a:bodyPr>
            <a:normAutofit/>
          </a:bodyPr>
          <a:lstStyle/>
          <a:p>
            <a:r>
              <a:rPr lang="en-US" sz="2800" dirty="0">
                <a:solidFill>
                  <a:schemeClr val="tx1"/>
                </a:solidFill>
              </a:rPr>
              <a:t>Pat Satterfield   </a:t>
            </a:r>
          </a:p>
          <a:p>
            <a:r>
              <a:rPr lang="en-US" sz="2400" dirty="0" err="1">
                <a:solidFill>
                  <a:schemeClr val="tx1"/>
                </a:solidFill>
              </a:rPr>
              <a:t>Dunamis</a:t>
            </a:r>
            <a:r>
              <a:rPr lang="en-US" sz="2400" dirty="0">
                <a:solidFill>
                  <a:schemeClr val="tx1"/>
                </a:solidFill>
              </a:rPr>
              <a:t> Educational Foundation</a:t>
            </a:r>
          </a:p>
          <a:p>
            <a:r>
              <a:rPr lang="en-US" sz="1800" dirty="0">
                <a:solidFill>
                  <a:schemeClr val="tx1"/>
                </a:solidFill>
                <a:hlinkClick r:id="rId2"/>
              </a:rPr>
              <a:t>www.dunamised.org</a:t>
            </a:r>
            <a:r>
              <a:rPr lang="en-US" sz="1800" dirty="0">
                <a:solidFill>
                  <a:schemeClr val="tx1"/>
                </a:solidFill>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3278"/>
            <a:ext cx="5448867" cy="303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287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4" name="Title 3"/>
          <p:cNvSpPr>
            <a:spLocks noGrp="1"/>
          </p:cNvSpPr>
          <p:nvPr>
            <p:ph type="title"/>
          </p:nvPr>
        </p:nvSpPr>
        <p:spPr/>
        <p:txBody>
          <a:bodyPr>
            <a:normAutofit/>
          </a:bodyPr>
          <a:lstStyle/>
          <a:p>
            <a:r>
              <a:rPr lang="en-US" dirty="0"/>
              <a:t>An Advanced Emergency Kit</a:t>
            </a:r>
          </a:p>
        </p:txBody>
      </p:sp>
      <p:sp>
        <p:nvSpPr>
          <p:cNvPr id="5" name="Content Placeholder 4"/>
          <p:cNvSpPr>
            <a:spLocks noGrp="1"/>
          </p:cNvSpPr>
          <p:nvPr>
            <p:ph sz="half" idx="1"/>
          </p:nvPr>
        </p:nvSpPr>
        <p:spPr>
          <a:xfrm>
            <a:off x="457200" y="1752600"/>
            <a:ext cx="4038600" cy="4876800"/>
          </a:xfrm>
        </p:spPr>
        <p:txBody>
          <a:bodyPr>
            <a:normAutofit fontScale="77500" lnSpcReduction="20000"/>
          </a:bodyPr>
          <a:lstStyle/>
          <a:p>
            <a:pPr fontAlgn="base"/>
            <a:r>
              <a:rPr lang="en-US" sz="3600" dirty="0"/>
              <a:t>Non-Perishable Food Items</a:t>
            </a:r>
          </a:p>
          <a:p>
            <a:pPr fontAlgn="base"/>
            <a:r>
              <a:rPr lang="en-US" sz="3600" dirty="0"/>
              <a:t>Toilet Paper</a:t>
            </a:r>
          </a:p>
          <a:p>
            <a:pPr fontAlgn="base"/>
            <a:r>
              <a:rPr lang="en-US" sz="3600" dirty="0"/>
              <a:t>Multi-Tool with a Can Opener</a:t>
            </a:r>
          </a:p>
          <a:p>
            <a:pPr fontAlgn="base"/>
            <a:r>
              <a:rPr lang="en-US" sz="3600" dirty="0"/>
              <a:t>Wrench or Pliers Kit (to turn off gas/water lines)</a:t>
            </a:r>
          </a:p>
          <a:p>
            <a:pPr fontAlgn="base"/>
            <a:r>
              <a:rPr lang="en-US" sz="3600" dirty="0"/>
              <a:t>Extra Clothing</a:t>
            </a:r>
          </a:p>
          <a:p>
            <a:pPr fontAlgn="base"/>
            <a:r>
              <a:rPr lang="en-US" sz="3600" dirty="0"/>
              <a:t>Blankets</a:t>
            </a:r>
          </a:p>
          <a:p>
            <a:pPr fontAlgn="base"/>
            <a:r>
              <a:rPr lang="en-US" sz="3600" dirty="0"/>
              <a:t>Disinfectant Wipes</a:t>
            </a:r>
          </a:p>
          <a:p>
            <a:pPr fontAlgn="base"/>
            <a:r>
              <a:rPr lang="en-US" sz="3600" dirty="0"/>
              <a:t>Extra Chargers</a:t>
            </a:r>
          </a:p>
        </p:txBody>
      </p:sp>
      <p:sp>
        <p:nvSpPr>
          <p:cNvPr id="6" name="Content Placeholder 5"/>
          <p:cNvSpPr>
            <a:spLocks noGrp="1"/>
          </p:cNvSpPr>
          <p:nvPr>
            <p:ph sz="half" idx="2"/>
          </p:nvPr>
        </p:nvSpPr>
        <p:spPr>
          <a:xfrm>
            <a:off x="4648200" y="1722437"/>
            <a:ext cx="4038600" cy="4525963"/>
          </a:xfrm>
        </p:spPr>
        <p:txBody>
          <a:bodyPr>
            <a:normAutofit fontScale="77500" lnSpcReduction="20000"/>
          </a:bodyPr>
          <a:lstStyle/>
          <a:p>
            <a:pPr fontAlgn="base"/>
            <a:r>
              <a:rPr lang="en-US" sz="3600" dirty="0"/>
              <a:t>Important Documents (ex. deed/lease, passport, birth certificate, insurance policy, emergency contact information)</a:t>
            </a:r>
          </a:p>
          <a:p>
            <a:pPr fontAlgn="base"/>
            <a:r>
              <a:rPr lang="en-US" sz="3600" dirty="0"/>
              <a:t>Extra Keys</a:t>
            </a:r>
          </a:p>
          <a:p>
            <a:pPr fontAlgn="base"/>
            <a:r>
              <a:rPr lang="en-US" sz="3600" dirty="0"/>
              <a:t>Battery Powered </a:t>
            </a:r>
            <a:r>
              <a:rPr lang="en-US" sz="3600" b="1" dirty="0">
                <a:hlinkClick r:id="rId2"/>
              </a:rPr>
              <a:t>NOAA Weather Radio</a:t>
            </a:r>
            <a:endParaRPr lang="en-US" sz="3600" b="1" dirty="0"/>
          </a:p>
          <a:p>
            <a:pPr fontAlgn="base"/>
            <a:r>
              <a:rPr lang="en-US" sz="3600" dirty="0"/>
              <a:t>Whistle (in case you get trapped)</a:t>
            </a:r>
          </a:p>
          <a:p>
            <a:endParaRPr lang="en-US" dirty="0"/>
          </a:p>
        </p:txBody>
      </p:sp>
    </p:spTree>
    <p:extLst>
      <p:ext uri="{BB962C8B-B14F-4D97-AF65-F5344CB8AC3E}">
        <p14:creationId xmlns:p14="http://schemas.microsoft.com/office/powerpoint/2010/main" val="1499212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Fire Safety</a:t>
            </a:r>
          </a:p>
        </p:txBody>
      </p:sp>
      <p:sp>
        <p:nvSpPr>
          <p:cNvPr id="3" name="Content Placeholder 2"/>
          <p:cNvSpPr>
            <a:spLocks noGrp="1"/>
          </p:cNvSpPr>
          <p:nvPr>
            <p:ph idx="1"/>
          </p:nvPr>
        </p:nvSpPr>
        <p:spPr>
          <a:xfrm>
            <a:off x="457200" y="1600200"/>
            <a:ext cx="8229600" cy="4953000"/>
          </a:xfrm>
        </p:spPr>
        <p:txBody>
          <a:bodyPr>
            <a:normAutofit fontScale="92500"/>
          </a:bodyPr>
          <a:lstStyle/>
          <a:p>
            <a:pPr marL="0" indent="0">
              <a:buNone/>
            </a:pPr>
            <a:r>
              <a:rPr lang="en-US" b="1" dirty="0"/>
              <a:t>Have an escape plan and practice it.                </a:t>
            </a:r>
          </a:p>
          <a:p>
            <a:r>
              <a:rPr lang="en-US" dirty="0"/>
              <a:t>Can they get out independently?                                     If not, who will help them?</a:t>
            </a:r>
          </a:p>
          <a:p>
            <a:r>
              <a:rPr lang="en-US" dirty="0"/>
              <a:t>Have a meeting place outside the home.</a:t>
            </a:r>
          </a:p>
          <a:p>
            <a:r>
              <a:rPr lang="en-US" dirty="0"/>
              <a:t>Know when to call 911.</a:t>
            </a:r>
          </a:p>
          <a:p>
            <a:r>
              <a:rPr lang="en-US" dirty="0"/>
              <a:t>Know when to stay in place.</a:t>
            </a:r>
          </a:p>
          <a:p>
            <a:r>
              <a:rPr lang="en-US" dirty="0"/>
              <a:t>Know how to use a fire blanket or extinguisher.</a:t>
            </a:r>
          </a:p>
          <a:p>
            <a:r>
              <a:rPr lang="en-US" dirty="0"/>
              <a:t>Know how to check smoke alarms and carbon monoxide detectors and replace batteries.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55619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2676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76200"/>
            <a:ext cx="8229600" cy="1143000"/>
          </a:xfrm>
        </p:spPr>
        <p:txBody>
          <a:bodyPr/>
          <a:lstStyle/>
          <a:p>
            <a:r>
              <a:rPr lang="en-US" dirty="0"/>
              <a:t>Household Emergencies</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pPr marL="0" indent="0">
              <a:buNone/>
            </a:pPr>
            <a:r>
              <a:rPr lang="en-US" dirty="0"/>
              <a:t>Do they call someone or wait? </a:t>
            </a:r>
          </a:p>
          <a:p>
            <a:pPr marL="0" indent="0">
              <a:buNone/>
            </a:pPr>
            <a:r>
              <a:rPr lang="en-US" dirty="0"/>
              <a:t>Do they know how to turn off the water to the house or to one bathroom?</a:t>
            </a:r>
          </a:p>
          <a:p>
            <a:r>
              <a:rPr lang="en-US" dirty="0"/>
              <a:t>Electrical – power is out.  </a:t>
            </a:r>
          </a:p>
          <a:p>
            <a:r>
              <a:rPr lang="en-US" dirty="0"/>
              <a:t>Plumbing – sink won’t drain, water is flooding the bathroom, toilet won’t flush.</a:t>
            </a:r>
          </a:p>
          <a:p>
            <a:r>
              <a:rPr lang="en-US" dirty="0"/>
              <a:t>Broken glass – handle safely.</a:t>
            </a:r>
          </a:p>
          <a:p>
            <a:r>
              <a:rPr lang="en-US" dirty="0"/>
              <a:t>The refrigerator is not cold.</a:t>
            </a:r>
          </a:p>
          <a:p>
            <a:r>
              <a:rPr lang="en-US" dirty="0"/>
              <a:t>The dishwasher is not draining.</a:t>
            </a:r>
          </a:p>
          <a:p>
            <a:r>
              <a:rPr lang="en-US" dirty="0"/>
              <a:t>The clothes in the dryer are not getting dry.</a:t>
            </a:r>
          </a:p>
        </p:txBody>
      </p:sp>
    </p:spTree>
    <p:extLst>
      <p:ext uri="{BB962C8B-B14F-4D97-AF65-F5344CB8AC3E}">
        <p14:creationId xmlns:p14="http://schemas.microsoft.com/office/powerpoint/2010/main" val="609560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44366" y="130743"/>
            <a:ext cx="8229600" cy="1143000"/>
          </a:xfrm>
        </p:spPr>
        <p:txBody>
          <a:bodyPr/>
          <a:lstStyle/>
          <a:p>
            <a:r>
              <a:rPr lang="en-US" dirty="0"/>
              <a:t>Don’t Panic</a:t>
            </a:r>
          </a:p>
        </p:txBody>
      </p:sp>
      <p:sp>
        <p:nvSpPr>
          <p:cNvPr id="3" name="Content Placeholder 2"/>
          <p:cNvSpPr>
            <a:spLocks noGrp="1"/>
          </p:cNvSpPr>
          <p:nvPr>
            <p:ph idx="1"/>
          </p:nvPr>
        </p:nvSpPr>
        <p:spPr>
          <a:xfrm>
            <a:off x="457200" y="1600200"/>
            <a:ext cx="8229600" cy="5257800"/>
          </a:xfrm>
        </p:spPr>
        <p:txBody>
          <a:bodyPr>
            <a:normAutofit lnSpcReduction="10000"/>
          </a:bodyPr>
          <a:lstStyle/>
          <a:p>
            <a:pPr marL="0" indent="0">
              <a:buNone/>
            </a:pPr>
            <a:r>
              <a:rPr lang="en-US" dirty="0"/>
              <a:t>You are teaching all the time just by living together and practicing these skills.</a:t>
            </a:r>
          </a:p>
          <a:p>
            <a:pPr marL="0" indent="0">
              <a:buNone/>
            </a:pPr>
            <a:r>
              <a:rPr lang="en-US" dirty="0"/>
              <a:t>They probably learned some skills in school, but some scenarios at home may be different.</a:t>
            </a:r>
          </a:p>
          <a:p>
            <a:pPr marL="0" indent="0">
              <a:buNone/>
            </a:pPr>
            <a:endParaRPr lang="en-US" dirty="0"/>
          </a:p>
          <a:p>
            <a:pPr marL="0" indent="0">
              <a:buNone/>
            </a:pPr>
            <a:r>
              <a:rPr lang="en-US" dirty="0"/>
              <a:t>Some free life skills resources are available as PDFs on our website at </a:t>
            </a:r>
            <a:r>
              <a:rPr lang="en-US" dirty="0">
                <a:hlinkClick r:id="rId2"/>
              </a:rPr>
              <a:t>www.dunamised.org</a:t>
            </a:r>
            <a:r>
              <a:rPr lang="en-US" dirty="0"/>
              <a:t> . More are being posted so stay tuned.  You can print them if you like.  But practicing something usually stays with them the best.</a:t>
            </a:r>
          </a:p>
        </p:txBody>
      </p:sp>
    </p:spTree>
    <p:extLst>
      <p:ext uri="{BB962C8B-B14F-4D97-AF65-F5344CB8AC3E}">
        <p14:creationId xmlns:p14="http://schemas.microsoft.com/office/powerpoint/2010/main" val="118816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51974"/>
            <a:ext cx="8229600" cy="1143000"/>
          </a:xfrm>
        </p:spPr>
        <p:txBody>
          <a:bodyPr/>
          <a:lstStyle/>
          <a:p>
            <a:r>
              <a:rPr lang="en-US" dirty="0"/>
              <a:t>What is a Letter of Intent?</a:t>
            </a:r>
          </a:p>
        </p:txBody>
      </p:sp>
      <p:sp>
        <p:nvSpPr>
          <p:cNvPr id="3" name="Content Placeholder 2"/>
          <p:cNvSpPr>
            <a:spLocks noGrp="1"/>
          </p:cNvSpPr>
          <p:nvPr>
            <p:ph idx="1"/>
          </p:nvPr>
        </p:nvSpPr>
        <p:spPr>
          <a:xfrm>
            <a:off x="457199" y="1600200"/>
            <a:ext cx="8393925" cy="4876800"/>
          </a:xfrm>
        </p:spPr>
        <p:txBody>
          <a:bodyPr vert="horz" lIns="91440" tIns="45720" rIns="91440" bIns="45720" rtlCol="0" anchor="t">
            <a:normAutofit/>
          </a:bodyPr>
          <a:lstStyle/>
          <a:p>
            <a:pPr marL="0" indent="0">
              <a:buNone/>
            </a:pPr>
            <a:r>
              <a:rPr lang="en-US" sz="2800" dirty="0"/>
              <a:t>A Letter of Intent is a written description of your wishes for your child when you are away or no longer able to care for them. It has information on health, likes, dislikes, important people, etc.   </a:t>
            </a:r>
          </a:p>
          <a:p>
            <a:pPr marL="0" indent="0">
              <a:buNone/>
            </a:pPr>
            <a:endParaRPr lang="en-US" dirty="0"/>
          </a:p>
          <a:p>
            <a:pPr marL="0" indent="0">
              <a:buNone/>
            </a:pPr>
            <a:r>
              <a:rPr lang="en-US" sz="2800" dirty="0"/>
              <a:t>This is important at any age and may </a:t>
            </a:r>
          </a:p>
          <a:p>
            <a:pPr marL="0" indent="0">
              <a:buNone/>
            </a:pPr>
            <a:r>
              <a:rPr lang="en-US" sz="2800" dirty="0"/>
              <a:t>change over time as situations change, </a:t>
            </a:r>
          </a:p>
          <a:p>
            <a:pPr marL="0" indent="0">
              <a:buNone/>
            </a:pPr>
            <a:r>
              <a:rPr lang="en-US" sz="2800" dirty="0"/>
              <a:t>health changes, and important people </a:t>
            </a:r>
          </a:p>
          <a:p>
            <a:pPr marL="0" indent="0">
              <a:buNone/>
            </a:pPr>
            <a:r>
              <a:rPr lang="en-US" sz="2800" dirty="0"/>
              <a:t>may have life changes.                                 </a:t>
            </a:r>
            <a:endParaRPr lang="en-US" sz="2800" dirty="0">
              <a:cs typeface="Calibri"/>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rot="5400000">
            <a:off x="5994399" y="3587820"/>
            <a:ext cx="2641601"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0295" y="6252298"/>
            <a:ext cx="7162800" cy="461665"/>
          </a:xfrm>
          <a:prstGeom prst="rect">
            <a:avLst/>
          </a:prstGeom>
          <a:noFill/>
        </p:spPr>
        <p:txBody>
          <a:bodyPr wrap="square" rtlCol="0">
            <a:spAutoFit/>
          </a:bodyPr>
          <a:lstStyle/>
          <a:p>
            <a:r>
              <a:rPr lang="en-US" sz="1200" dirty="0">
                <a:hlinkClick r:id="rId4"/>
              </a:rPr>
              <a:t>https://gatewayassociation.ca/family-support-for-children-with-</a:t>
            </a:r>
          </a:p>
          <a:p>
            <a:r>
              <a:rPr lang="en-US" sz="1200" dirty="0">
                <a:hlinkClick r:id="rId4"/>
              </a:rPr>
              <a:t>disabilities-</a:t>
            </a:r>
            <a:r>
              <a:rPr lang="en-US" sz="1200" dirty="0" err="1">
                <a:hlinkClick r:id="rId4"/>
              </a:rPr>
              <a:t>fscd</a:t>
            </a:r>
            <a:r>
              <a:rPr lang="en-US" sz="1200" dirty="0">
                <a:hlinkClick r:id="rId4"/>
              </a:rPr>
              <a:t>-what-is-it-and-how-you-get-it/</a:t>
            </a:r>
            <a:endParaRPr lang="en-US" sz="1200" dirty="0"/>
          </a:p>
        </p:txBody>
      </p:sp>
    </p:spTree>
    <p:extLst>
      <p:ext uri="{BB962C8B-B14F-4D97-AF65-F5344CB8AC3E}">
        <p14:creationId xmlns:p14="http://schemas.microsoft.com/office/powerpoint/2010/main" val="188112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466090"/>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160337"/>
            <a:ext cx="8229600" cy="1143000"/>
          </a:xfrm>
        </p:spPr>
        <p:txBody>
          <a:bodyPr>
            <a:normAutofit/>
          </a:bodyPr>
          <a:lstStyle/>
          <a:p>
            <a:r>
              <a:rPr lang="en-US" dirty="0"/>
              <a:t>A Day in the Life</a:t>
            </a:r>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pPr marL="0" indent="0">
              <a:buNone/>
            </a:pPr>
            <a:r>
              <a:rPr lang="en-US" dirty="0"/>
              <a:t>What would a great day look like for your son or daughter?</a:t>
            </a:r>
          </a:p>
          <a:p>
            <a:r>
              <a:rPr lang="en-US" dirty="0"/>
              <a:t>Where would he/she like to live?  With whom?</a:t>
            </a:r>
          </a:p>
          <a:p>
            <a:r>
              <a:rPr lang="en-US" dirty="0"/>
              <a:t>What would an average day look like?</a:t>
            </a:r>
          </a:p>
          <a:p>
            <a:r>
              <a:rPr lang="en-US" dirty="0"/>
              <a:t>What would he/she need help with?</a:t>
            </a:r>
          </a:p>
          <a:p>
            <a:pPr lvl="1"/>
            <a:r>
              <a:rPr lang="en-US" dirty="0"/>
              <a:t>Who would help?</a:t>
            </a:r>
          </a:p>
          <a:p>
            <a:r>
              <a:rPr lang="en-US" dirty="0"/>
              <a:t>Would he/she need more education?</a:t>
            </a:r>
          </a:p>
          <a:p>
            <a:r>
              <a:rPr lang="en-US" dirty="0"/>
              <a:t>What about employment/work?</a:t>
            </a:r>
          </a:p>
          <a:p>
            <a:r>
              <a:rPr lang="en-US" dirty="0"/>
              <a:t>What are favorite activities in the community?  </a:t>
            </a:r>
          </a:p>
          <a:p>
            <a:r>
              <a:rPr lang="en-US" dirty="0"/>
              <a:t>What does he/she like to do for fun?</a:t>
            </a:r>
          </a:p>
          <a:p>
            <a:r>
              <a:rPr lang="en-US" dirty="0"/>
              <a:t>Would he/she like to be part of a faith community?</a:t>
            </a:r>
          </a:p>
          <a:p>
            <a:endParaRPr lang="en-US" dirty="0"/>
          </a:p>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38500"/>
            <a:ext cx="2633689"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50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78" y="0"/>
            <a:ext cx="9144000" cy="1524000"/>
          </a:xfrm>
          <a:prstGeom prst="rect">
            <a:avLst/>
          </a:prstGeom>
        </p:spPr>
      </p:pic>
      <p:sp>
        <p:nvSpPr>
          <p:cNvPr id="2" name="Title 1"/>
          <p:cNvSpPr>
            <a:spLocks noGrp="1"/>
          </p:cNvSpPr>
          <p:nvPr>
            <p:ph type="title"/>
          </p:nvPr>
        </p:nvSpPr>
        <p:spPr/>
        <p:txBody>
          <a:bodyPr>
            <a:normAutofit fontScale="90000"/>
          </a:bodyPr>
          <a:lstStyle/>
          <a:p>
            <a:r>
              <a:rPr lang="en-US" dirty="0"/>
              <a:t>What Information is in the </a:t>
            </a:r>
            <a:br>
              <a:rPr lang="en-US" dirty="0"/>
            </a:br>
            <a:r>
              <a:rPr lang="en-US" dirty="0"/>
              <a:t>Letter of Intent?</a:t>
            </a:r>
          </a:p>
        </p:txBody>
      </p:sp>
      <p:sp>
        <p:nvSpPr>
          <p:cNvPr id="3" name="Content Placeholder 2"/>
          <p:cNvSpPr>
            <a:spLocks noGrp="1"/>
          </p:cNvSpPr>
          <p:nvPr>
            <p:ph idx="1"/>
          </p:nvPr>
        </p:nvSpPr>
        <p:spPr>
          <a:xfrm>
            <a:off x="304800" y="3810000"/>
            <a:ext cx="8763000" cy="2895600"/>
          </a:xfrm>
        </p:spPr>
        <p:txBody>
          <a:bodyPr>
            <a:normAutofit fontScale="92500" lnSpcReduction="20000"/>
          </a:bodyPr>
          <a:lstStyle/>
          <a:p>
            <a:pPr marL="0" indent="0">
              <a:buNone/>
            </a:pPr>
            <a:r>
              <a:rPr lang="en-US" dirty="0"/>
              <a:t>Biographical Information</a:t>
            </a:r>
          </a:p>
          <a:p>
            <a:pPr marL="0" indent="0">
              <a:buNone/>
            </a:pPr>
            <a:r>
              <a:rPr lang="en-US" dirty="0"/>
              <a:t>Family information for mother, father, grandparents</a:t>
            </a:r>
          </a:p>
          <a:p>
            <a:pPr marL="0" indent="0">
              <a:buNone/>
            </a:pPr>
            <a:r>
              <a:rPr lang="en-US" dirty="0"/>
              <a:t>	Any previous marriages</a:t>
            </a:r>
          </a:p>
          <a:p>
            <a:pPr marL="0" indent="0">
              <a:buNone/>
            </a:pPr>
            <a:r>
              <a:rPr lang="en-US" dirty="0"/>
              <a:t>	Medical History of Family Members</a:t>
            </a:r>
          </a:p>
          <a:p>
            <a:pPr marL="0" indent="0">
              <a:buNone/>
            </a:pPr>
            <a:r>
              <a:rPr lang="en-US" dirty="0"/>
              <a:t>Siblings</a:t>
            </a:r>
          </a:p>
          <a:p>
            <a:pPr lvl="1"/>
            <a:r>
              <a:rPr lang="en-US" dirty="0"/>
              <a:t>Contact information (updated)</a:t>
            </a:r>
          </a:p>
          <a:p>
            <a:pPr marL="457200" lvl="1" indent="0">
              <a:buNone/>
            </a:pPr>
            <a:endParaRPr lang="en-US" dirty="0"/>
          </a:p>
          <a:p>
            <a:pPr marL="457200" lvl="1"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04975"/>
            <a:ext cx="60960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2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3438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457200" y="76200"/>
            <a:ext cx="8229600" cy="1143000"/>
          </a:xfrm>
        </p:spPr>
        <p:txBody>
          <a:bodyPr/>
          <a:lstStyle/>
          <a:p>
            <a:r>
              <a:rPr lang="en-US" dirty="0"/>
              <a:t>Your Child’s Medical History</a:t>
            </a:r>
          </a:p>
        </p:txBody>
      </p:sp>
      <p:sp>
        <p:nvSpPr>
          <p:cNvPr id="3" name="Content Placeholder 2"/>
          <p:cNvSpPr>
            <a:spLocks noGrp="1"/>
          </p:cNvSpPr>
          <p:nvPr>
            <p:ph idx="1"/>
          </p:nvPr>
        </p:nvSpPr>
        <p:spPr>
          <a:xfrm>
            <a:off x="4343400" y="1524000"/>
            <a:ext cx="4343400" cy="5257800"/>
          </a:xfrm>
        </p:spPr>
        <p:txBody>
          <a:bodyPr>
            <a:normAutofit lnSpcReduction="10000"/>
          </a:bodyPr>
          <a:lstStyle/>
          <a:p>
            <a:r>
              <a:rPr lang="en-US" dirty="0"/>
              <a:t>Pregnancy and birth experience</a:t>
            </a:r>
          </a:p>
          <a:p>
            <a:pPr lvl="1"/>
            <a:r>
              <a:rPr lang="en-US" dirty="0"/>
              <a:t>Where?</a:t>
            </a:r>
          </a:p>
          <a:p>
            <a:pPr lvl="1"/>
            <a:r>
              <a:rPr lang="en-US" dirty="0"/>
              <a:t>Immediate issues</a:t>
            </a:r>
          </a:p>
          <a:p>
            <a:r>
              <a:rPr lang="en-US" dirty="0"/>
              <a:t>Diagnosis(</a:t>
            </a:r>
            <a:r>
              <a:rPr lang="en-US" dirty="0" err="1"/>
              <a:t>es</a:t>
            </a:r>
            <a:r>
              <a:rPr lang="en-US" dirty="0"/>
              <a:t>)</a:t>
            </a:r>
          </a:p>
          <a:p>
            <a:r>
              <a:rPr lang="en-US" dirty="0"/>
              <a:t>Genetic Testing</a:t>
            </a:r>
          </a:p>
          <a:p>
            <a:r>
              <a:rPr lang="en-US" dirty="0"/>
              <a:t>Chronic conditions</a:t>
            </a:r>
          </a:p>
          <a:p>
            <a:r>
              <a:rPr lang="en-US" dirty="0"/>
              <a:t>Surgeries and dates</a:t>
            </a:r>
          </a:p>
          <a:p>
            <a:r>
              <a:rPr lang="en-US" dirty="0"/>
              <a:t>Blood type and any Transfusions</a:t>
            </a:r>
          </a:p>
          <a:p>
            <a:pPr marL="0" indent="0">
              <a:buNone/>
            </a:pPr>
            <a:endParaRPr lang="en-US" dirty="0"/>
          </a:p>
          <a:p>
            <a:pPr marL="457200" lvl="1" indent="0">
              <a:buNone/>
            </a:pPr>
            <a:endParaRPr lang="en-US" dirty="0"/>
          </a:p>
          <a:p>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75344" y="2434158"/>
            <a:ext cx="3968056" cy="297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39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52"/>
            <a:ext cx="9144000" cy="1267652"/>
          </a:xfrm>
          <a:prstGeom prst="rect">
            <a:avLst/>
          </a:prstGeom>
          <a:solidFill>
            <a:srgbClr val="2FBF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533400" y="13874"/>
            <a:ext cx="8229600" cy="1143000"/>
          </a:xfrm>
        </p:spPr>
        <p:txBody>
          <a:bodyPr/>
          <a:lstStyle/>
          <a:p>
            <a:r>
              <a:rPr lang="en-US" dirty="0"/>
              <a:t>Medical Information</a:t>
            </a:r>
          </a:p>
        </p:txBody>
      </p:sp>
      <p:sp>
        <p:nvSpPr>
          <p:cNvPr id="3" name="Content Placeholder 2"/>
          <p:cNvSpPr>
            <a:spLocks noGrp="1"/>
          </p:cNvSpPr>
          <p:nvPr>
            <p:ph idx="1"/>
          </p:nvPr>
        </p:nvSpPr>
        <p:spPr>
          <a:xfrm>
            <a:off x="3581400" y="1600200"/>
            <a:ext cx="5105400" cy="5105400"/>
          </a:xfrm>
        </p:spPr>
        <p:txBody>
          <a:bodyPr>
            <a:normAutofit fontScale="92500" lnSpcReduction="20000"/>
          </a:bodyPr>
          <a:lstStyle/>
          <a:p>
            <a:r>
              <a:rPr lang="en-US" dirty="0"/>
              <a:t>Previous and Current Doctors</a:t>
            </a:r>
          </a:p>
          <a:p>
            <a:pPr lvl="1"/>
            <a:r>
              <a:rPr lang="en-US" dirty="0"/>
              <a:t>Medical Home or Primary Care Physician</a:t>
            </a:r>
          </a:p>
          <a:p>
            <a:pPr lvl="1"/>
            <a:r>
              <a:rPr lang="en-US" dirty="0"/>
              <a:t>Specialists i.e. Neurologist, ENT, Psychologist</a:t>
            </a:r>
          </a:p>
          <a:p>
            <a:pPr lvl="1"/>
            <a:r>
              <a:rPr lang="en-US" dirty="0"/>
              <a:t>Naturopaths or Chiropractors</a:t>
            </a:r>
          </a:p>
          <a:p>
            <a:r>
              <a:rPr lang="en-US" dirty="0"/>
              <a:t>Current Dentist</a:t>
            </a:r>
          </a:p>
          <a:p>
            <a:r>
              <a:rPr lang="en-US" dirty="0"/>
              <a:t>Medical Coverage*</a:t>
            </a:r>
          </a:p>
          <a:p>
            <a:r>
              <a:rPr lang="en-US" dirty="0"/>
              <a:t>Nursing Care Needs</a:t>
            </a:r>
          </a:p>
          <a:p>
            <a:pPr marL="0" indent="0">
              <a:buNone/>
            </a:pPr>
            <a:endParaRPr lang="en-US" dirty="0"/>
          </a:p>
          <a:p>
            <a:pPr marL="0" indent="0">
              <a:buNone/>
            </a:pPr>
            <a:r>
              <a:rPr lang="en-US" dirty="0"/>
              <a:t>*</a:t>
            </a:r>
            <a:r>
              <a:rPr lang="en-US" sz="2200" dirty="0"/>
              <a:t>Do not include Medicaid number, health insurance ID, or SS information</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81000" y="2439449"/>
            <a:ext cx="2971800" cy="258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35748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8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9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6.xml><?xml version="1.0" encoding="utf-8"?>
<a:theme xmlns:a="http://schemas.openxmlformats.org/drawingml/2006/main" name="5_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23382</TotalTime>
  <Words>2487</Words>
  <Application>Microsoft Office PowerPoint</Application>
  <PresentationFormat>On-screen Show (4:3)</PresentationFormat>
  <Paragraphs>350</Paragraphs>
  <Slides>43</Slides>
  <Notes>12</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43</vt:i4>
      </vt:variant>
    </vt:vector>
  </HeadingPairs>
  <TitlesOfParts>
    <vt:vector size="54" baseType="lpstr">
      <vt:lpstr>Arial</vt:lpstr>
      <vt:lpstr>Calibri</vt:lpstr>
      <vt:lpstr>Century Gothic</vt:lpstr>
      <vt:lpstr>Wingdings</vt:lpstr>
      <vt:lpstr>Wingdings 2</vt:lpstr>
      <vt:lpstr>Office Theme</vt:lpstr>
      <vt:lpstr>Quotable</vt:lpstr>
      <vt:lpstr>1_Quotable</vt:lpstr>
      <vt:lpstr>8_Quotable</vt:lpstr>
      <vt:lpstr>9_Quotable</vt:lpstr>
      <vt:lpstr>5_Quotable</vt:lpstr>
      <vt:lpstr>First Things First: Letter of Intent, Emergency Plan</vt:lpstr>
      <vt:lpstr>   Wellness without Barriers</vt:lpstr>
      <vt:lpstr>     What is a Medical Home?</vt:lpstr>
      <vt:lpstr>Developing a Letter of Intent and Emergency Plan</vt:lpstr>
      <vt:lpstr>What is a Letter of Intent?</vt:lpstr>
      <vt:lpstr>A Day in the Life</vt:lpstr>
      <vt:lpstr>What Information is in the  Letter of Intent?</vt:lpstr>
      <vt:lpstr>Your Child’s Medical History</vt:lpstr>
      <vt:lpstr>Medical Information</vt:lpstr>
      <vt:lpstr>Current Medical Concerns</vt:lpstr>
      <vt:lpstr>Therapies – Past and Present</vt:lpstr>
      <vt:lpstr>What Kinds of Assistive Technology?</vt:lpstr>
      <vt:lpstr>Daily Living Aids</vt:lpstr>
      <vt:lpstr>Communication Aids</vt:lpstr>
      <vt:lpstr>Phone, Devices, and Passwords</vt:lpstr>
      <vt:lpstr>Community based Program</vt:lpstr>
      <vt:lpstr>Work Information</vt:lpstr>
      <vt:lpstr>Favorite Items or Activities</vt:lpstr>
      <vt:lpstr>Diet                        Exercise</vt:lpstr>
      <vt:lpstr>Special Problem Areas</vt:lpstr>
      <vt:lpstr>Legal Plans</vt:lpstr>
      <vt:lpstr>Financial Concerns*</vt:lpstr>
      <vt:lpstr>Who will Help with the Finances?</vt:lpstr>
      <vt:lpstr>Two Notebooks?</vt:lpstr>
      <vt:lpstr>Medical Emergency Plan</vt:lpstr>
      <vt:lpstr>Medical Emergency Plan </vt:lpstr>
      <vt:lpstr>PowerPoint Presentation</vt:lpstr>
      <vt:lpstr>Emergency Plan for the Individual</vt:lpstr>
      <vt:lpstr>Adding the Plan to their iPhone</vt:lpstr>
      <vt:lpstr>Adding the Plan to an Android Phone</vt:lpstr>
      <vt:lpstr>Critical Medical Information</vt:lpstr>
      <vt:lpstr>Resources </vt:lpstr>
      <vt:lpstr>Georgia Gives 2024</vt:lpstr>
      <vt:lpstr> Resources/ Webinar Recordings</vt:lpstr>
      <vt:lpstr> Your Feedback and Ideas </vt:lpstr>
      <vt:lpstr>Planning for Other Emergencies</vt:lpstr>
      <vt:lpstr>Basic Readiness</vt:lpstr>
      <vt:lpstr>Medical Emergencies at Home</vt:lpstr>
      <vt:lpstr>Weather Emergencies</vt:lpstr>
      <vt:lpstr>An Advanced Emergency Kit</vt:lpstr>
      <vt:lpstr>Fire Safety</vt:lpstr>
      <vt:lpstr>Household Emergencies</vt:lpstr>
      <vt:lpstr>Don’t Panic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Letter of Intent</dc:title>
  <dc:creator>User</dc:creator>
  <cp:lastModifiedBy>Janice Nodvin</cp:lastModifiedBy>
  <cp:revision>172</cp:revision>
  <dcterms:created xsi:type="dcterms:W3CDTF">2020-03-04T15:23:36Z</dcterms:created>
  <dcterms:modified xsi:type="dcterms:W3CDTF">2023-11-16T12:40:53Z</dcterms:modified>
</cp:coreProperties>
</file>